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5" r:id="rId1"/>
  </p:sldMasterIdLst>
  <p:notesMasterIdLst>
    <p:notesMasterId r:id="rId62"/>
  </p:notesMasterIdLst>
  <p:handoutMasterIdLst>
    <p:handoutMasterId r:id="rId63"/>
  </p:handoutMasterIdLst>
  <p:sldIdLst>
    <p:sldId id="256" r:id="rId2"/>
    <p:sldId id="347" r:id="rId3"/>
    <p:sldId id="334" r:id="rId4"/>
    <p:sldId id="335" r:id="rId5"/>
    <p:sldId id="363" r:id="rId6"/>
    <p:sldId id="336" r:id="rId7"/>
    <p:sldId id="337" r:id="rId8"/>
    <p:sldId id="364" r:id="rId9"/>
    <p:sldId id="295" r:id="rId10"/>
    <p:sldId id="382" r:id="rId11"/>
    <p:sldId id="352" r:id="rId12"/>
    <p:sldId id="365" r:id="rId13"/>
    <p:sldId id="318" r:id="rId14"/>
    <p:sldId id="383" r:id="rId15"/>
    <p:sldId id="381" r:id="rId16"/>
    <p:sldId id="385" r:id="rId17"/>
    <p:sldId id="384" r:id="rId18"/>
    <p:sldId id="321" r:id="rId19"/>
    <p:sldId id="320" r:id="rId20"/>
    <p:sldId id="311" r:id="rId21"/>
    <p:sldId id="386" r:id="rId22"/>
    <p:sldId id="369" r:id="rId23"/>
    <p:sldId id="322" r:id="rId24"/>
    <p:sldId id="370" r:id="rId25"/>
    <p:sldId id="371" r:id="rId26"/>
    <p:sldId id="324" r:id="rId27"/>
    <p:sldId id="372" r:id="rId28"/>
    <p:sldId id="326" r:id="rId29"/>
    <p:sldId id="373" r:id="rId30"/>
    <p:sldId id="325" r:id="rId31"/>
    <p:sldId id="374" r:id="rId32"/>
    <p:sldId id="375" r:id="rId33"/>
    <p:sldId id="376" r:id="rId34"/>
    <p:sldId id="377" r:id="rId35"/>
    <p:sldId id="378" r:id="rId36"/>
    <p:sldId id="348" r:id="rId37"/>
    <p:sldId id="388" r:id="rId38"/>
    <p:sldId id="353" r:id="rId39"/>
    <p:sldId id="354" r:id="rId40"/>
    <p:sldId id="355" r:id="rId41"/>
    <p:sldId id="356" r:id="rId42"/>
    <p:sldId id="357" r:id="rId43"/>
    <p:sldId id="387" r:id="rId44"/>
    <p:sldId id="358" r:id="rId45"/>
    <p:sldId id="359" r:id="rId46"/>
    <p:sldId id="379" r:id="rId47"/>
    <p:sldId id="313" r:id="rId48"/>
    <p:sldId id="330" r:id="rId49"/>
    <p:sldId id="361" r:id="rId50"/>
    <p:sldId id="389" r:id="rId51"/>
    <p:sldId id="332" r:id="rId52"/>
    <p:sldId id="366" r:id="rId53"/>
    <p:sldId id="305" r:id="rId54"/>
    <p:sldId id="310" r:id="rId55"/>
    <p:sldId id="307" r:id="rId56"/>
    <p:sldId id="309" r:id="rId57"/>
    <p:sldId id="380" r:id="rId58"/>
    <p:sldId id="390" r:id="rId59"/>
    <p:sldId id="329" r:id="rId60"/>
    <p:sldId id="317" r:id="rId6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76" d="100"/>
          <a:sy n="76" d="100"/>
        </p:scale>
        <p:origin x="454" y="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49" d="100"/>
          <a:sy n="49" d="100"/>
        </p:scale>
        <p:origin x="2668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4007ADF-C77D-44D8-8522-FEDC6789287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8348AE-15D1-4172-B7BD-959982EE739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10C16F-4073-48FB-A32F-C7CF5C367F1F}" type="datetimeFigureOut">
              <a:rPr lang="en-US" smtClean="0"/>
              <a:t>3/29/2023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2F8526-B3B9-4BD7-BF7B-B1886972CB6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81DA17-24B6-426D-AB93-44B2B9BDFF0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573422-0970-4F9A-B9F9-189C91CFA8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6955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67AB5A-4673-463C-B428-D9047DB15A65}" type="datetimeFigureOut">
              <a:rPr lang="en-US" smtClean="0"/>
              <a:t>3/29/2023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D81A5E-BBB9-4A3B-A0E8-2655DE429B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737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D81A5E-BBB9-4A3B-A0E8-2655DE429BE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073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30BBC-F610-4F5F-9B14-883B0E106004}" type="datetime1">
              <a:rPr lang="en-US" smtClean="0"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8511D1B-E4DB-470C-AB1C-194405D599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574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56792-866C-4ADE-8EBD-F427EBFA8BA9}" type="datetime1">
              <a:rPr lang="en-US" smtClean="0"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D1B-E4DB-470C-AB1C-194405D599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047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325C0-B546-47BB-B82C-DD148134EFD5}" type="datetime1">
              <a:rPr lang="en-US" smtClean="0"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D1B-E4DB-470C-AB1C-194405D599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8515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7813"/>
            <a:ext cx="10972800" cy="7032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268413"/>
            <a:ext cx="10972800" cy="4862512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F44554C4-D00C-4BC6-9778-AA535DA55D5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76915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7813"/>
            <a:ext cx="10972800" cy="7032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268413"/>
            <a:ext cx="10972800" cy="23542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3775075"/>
            <a:ext cx="10972800" cy="23558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BA0DC9CD-D2FC-43D4-B29B-164BFD4FA53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4760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1015F-D237-4262-AB37-2CF5105861C5}" type="datetime1">
              <a:rPr lang="en-US" smtClean="0"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D1B-E4DB-470C-AB1C-194405D599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841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48A97844-6C57-4717-969C-E21939588925}" type="datetime1">
              <a:rPr lang="en-US" smtClean="0"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8511D1B-E4DB-470C-AB1C-194405D599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338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1BB35-D24F-4556-8C77-6BEE45F51BFB}" type="datetime1">
              <a:rPr lang="en-US" smtClean="0"/>
              <a:t>3/29/2023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D1B-E4DB-470C-AB1C-194405D599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5614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8D30E-D16E-4A1C-8570-5DE9C75A9496}" type="datetime1">
              <a:rPr lang="en-US" smtClean="0"/>
              <a:t>3/29/2023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D1B-E4DB-470C-AB1C-194405D599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003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3124-D6D3-4BA1-9A67-5066ECAE8516}" type="datetime1">
              <a:rPr lang="en-US" smtClean="0"/>
              <a:t>3/29/2023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D1B-E4DB-470C-AB1C-194405D599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699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ED444-F02A-4D6E-AFB5-E3747D4C4639}" type="datetime1">
              <a:rPr lang="en-US" smtClean="0"/>
              <a:t>3/29/2023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D1B-E4DB-470C-AB1C-194405D599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232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84224-CA9D-49C5-8335-936A6C52EF9F}" type="datetime1">
              <a:rPr lang="en-US" smtClean="0"/>
              <a:t>3/29/2023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D1B-E4DB-470C-AB1C-194405D599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598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F4BFD-F7D5-4D93-A347-7DF5CE1F9442}" type="datetime1">
              <a:rPr lang="en-US" smtClean="0"/>
              <a:t>3/29/2023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D1B-E4DB-470C-AB1C-194405D599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5780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microsoft.com/office/2007/relationships/hdphoto" Target="../media/hdphoto1.wdp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12CC9FD8-001A-4224-846E-CCA4734FB11C}" type="datetime1">
              <a:rPr lang="en-US" smtClean="0"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5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6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8511D1B-E4DB-470C-AB1C-194405D599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6544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6" r:id="rId1"/>
    <p:sldLayoutId id="2147483927" r:id="rId2"/>
    <p:sldLayoutId id="2147483928" r:id="rId3"/>
    <p:sldLayoutId id="2147483929" r:id="rId4"/>
    <p:sldLayoutId id="2147483930" r:id="rId5"/>
    <p:sldLayoutId id="2147483931" r:id="rId6"/>
    <p:sldLayoutId id="2147483932" r:id="rId7"/>
    <p:sldLayoutId id="2147483933" r:id="rId8"/>
    <p:sldLayoutId id="2147483934" r:id="rId9"/>
    <p:sldLayoutId id="2147483935" r:id="rId10"/>
    <p:sldLayoutId id="2147483936" r:id="rId11"/>
    <p:sldLayoutId id="2147483937" r:id="rId12"/>
    <p:sldLayoutId id="2147483938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lookingglass.centurylink.com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7200" dirty="0"/>
              <a:t>Internet protocol (Part 3: Forwarding)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648200"/>
            <a:ext cx="6400800" cy="17526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Rocky K. C. Chang</a:t>
            </a:r>
          </a:p>
          <a:p>
            <a:r>
              <a:rPr lang="en-US" dirty="0"/>
              <a:t>Chung Yuan Christian University</a:t>
            </a:r>
          </a:p>
          <a:p>
            <a:r>
              <a:rPr lang="en-US" dirty="0"/>
              <a:t>Dept. Information and computer engineering</a:t>
            </a:r>
          </a:p>
          <a:p>
            <a:r>
              <a:rPr lang="en-US" dirty="0"/>
              <a:t>March 15, 2023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D1B-E4DB-470C-AB1C-194405D5994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0733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B5920F-60B3-307D-4349-3D0E08968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51E25-75B6-7BE9-524C-D9C22EA0B7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Display your host’s routing table by 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netstat –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rn</a:t>
            </a:r>
            <a:r>
              <a:rPr lang="en-US" sz="2800" dirty="0"/>
              <a:t>.</a:t>
            </a:r>
          </a:p>
          <a:p>
            <a:pPr lvl="1"/>
            <a:r>
              <a:rPr lang="en-US" sz="2600" dirty="0"/>
              <a:t>For Unix users, you need to look up the meanings of the flags (e.g., U, G).</a:t>
            </a:r>
          </a:p>
          <a:p>
            <a:r>
              <a:rPr lang="en-US" sz="2800" dirty="0"/>
              <a:t>Locate the route for the local hosts and that for the remote hosts.</a:t>
            </a:r>
          </a:p>
          <a:p>
            <a:r>
              <a:rPr lang="en-US" sz="2800" dirty="0"/>
              <a:t>What is the IP address of the default router?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C76CAF-4892-BDC4-CBD7-8A64D04D3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D1B-E4DB-470C-AB1C-194405D59940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54287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Types of forwarding entries</a:t>
            </a:r>
            <a:endParaRPr lang="en-GB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2B1CD269-253B-4CCD-88E3-66B5997FE15B}" type="slidenum">
              <a:rPr lang="en-GB"/>
              <a:pPr/>
              <a:t>11</a:t>
            </a:fld>
            <a:endParaRPr lang="en-GB"/>
          </a:p>
        </p:txBody>
      </p:sp>
      <p:sp>
        <p:nvSpPr>
          <p:cNvPr id="17203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800" dirty="0"/>
              <a:t>Unicast vs multicast destinations</a:t>
            </a:r>
          </a:p>
          <a:p>
            <a:r>
              <a:rPr lang="en-US" sz="2800" dirty="0"/>
              <a:t>Loopback vs actual routes</a:t>
            </a:r>
          </a:p>
          <a:p>
            <a:r>
              <a:rPr lang="en-US" sz="2800" dirty="0"/>
              <a:t>Host-specific vs network specific routes</a:t>
            </a:r>
          </a:p>
          <a:p>
            <a:r>
              <a:rPr lang="en-US" sz="2800" dirty="0"/>
              <a:t>First-hop forwarding vs last-hop forwarding vs in-between forwarding</a:t>
            </a:r>
          </a:p>
          <a:p>
            <a:pPr lvl="1"/>
            <a:r>
              <a:rPr lang="en-US" sz="2400" dirty="0"/>
              <a:t>The last two are for routers only.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7726947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51527DD3-80FD-43EF-AAE3-6EF3DCA3EADB}" type="slidenum">
              <a:rPr lang="en-GB"/>
              <a:pPr/>
              <a:t>12</a:t>
            </a:fld>
            <a:endParaRPr lang="en-GB"/>
          </a:p>
        </p:txBody>
      </p:sp>
      <p:sp>
        <p:nvSpPr>
          <p:cNvPr id="1024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26437" y="565899"/>
            <a:ext cx="8153400" cy="990600"/>
          </a:xfrm>
        </p:spPr>
        <p:txBody>
          <a:bodyPr/>
          <a:lstStyle/>
          <a:p>
            <a:r>
              <a:rPr lang="en-US"/>
              <a:t>Forwarding tables in hosts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1DD91FF-A3B6-3670-B8CC-D6E4DBDFC1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1532509"/>
            <a:ext cx="6479217" cy="510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42840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Forwarding tables in hosts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AC196FE-B3E1-492E-BF98-0EB51CBC3616}" type="slidenum">
              <a:rPr lang="en-GB"/>
              <a:pPr/>
              <a:t>13</a:t>
            </a:fld>
            <a:endParaRPr lang="en-GB"/>
          </a:p>
        </p:txBody>
      </p:sp>
      <p:sp>
        <p:nvSpPr>
          <p:cNvPr id="13209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800" dirty="0"/>
              <a:t>A host’s view about the “outside world” is binary: either local or nonlocal.</a:t>
            </a:r>
          </a:p>
          <a:p>
            <a:pPr lvl="1"/>
            <a:r>
              <a:rPr lang="en-US" sz="2400" dirty="0"/>
              <a:t>In the local case, it sends datagrams to the destination directly.</a:t>
            </a:r>
          </a:p>
          <a:p>
            <a:pPr lvl="1"/>
            <a:r>
              <a:rPr lang="en-US" sz="2400" dirty="0"/>
              <a:t>In the nonlocal case, it sends datagrams to a default router.</a:t>
            </a:r>
          </a:p>
          <a:p>
            <a:pPr lvl="1"/>
            <a:r>
              <a:rPr lang="en-US" sz="2400" dirty="0"/>
              <a:t>In both cases, the host uses ARP cache or ARP to find out the corresponding MAC addresses.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39813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5D2BF-A48F-E3FD-0BE4-E17D4C50B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33E25B-926A-3FCA-DEFA-9DEACB0FCF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Go to </a:t>
            </a:r>
            <a:r>
              <a:rPr lang="en-US" sz="2800" dirty="0">
                <a:hlinkClick r:id="rId2"/>
              </a:rPr>
              <a:t>https://lookingglass.centurylink.com/</a:t>
            </a:r>
            <a:r>
              <a:rPr lang="en-US" sz="2800" dirty="0"/>
              <a:t> and find the route to 158.132.0.0 with BGP mask of 16.</a:t>
            </a:r>
          </a:p>
          <a:p>
            <a:r>
              <a:rPr lang="en-US" sz="2800" dirty="0"/>
              <a:t>How many routes to 158.132.0.0/16 do you find?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92E7E2-0BAD-9401-9D60-A2EA74967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D1B-E4DB-470C-AB1C-194405D59940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5884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855D5-8230-5A81-C78E-FF1DF2A5D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204306"/>
          </a:xfrm>
        </p:spPr>
        <p:txBody>
          <a:bodyPr/>
          <a:lstStyle/>
          <a:p>
            <a:r>
              <a:rPr lang="en-US" dirty="0"/>
              <a:t>A subnet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0EAEDF-B1EE-BFF9-5CBD-D25802DA9D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777ACE-0B26-E8C5-1D4B-773E61CF6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D1B-E4DB-470C-AB1C-194405D59940}" type="slidenum">
              <a:rPr lang="en-US" smtClean="0"/>
              <a:t>15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2406050-3C88-4510-2023-A3A7D6E4E895}"/>
              </a:ext>
            </a:extLst>
          </p:cNvPr>
          <p:cNvGrpSpPr/>
          <p:nvPr/>
        </p:nvGrpSpPr>
        <p:grpSpPr>
          <a:xfrm>
            <a:off x="3352800" y="1665284"/>
            <a:ext cx="5394325" cy="4741966"/>
            <a:chOff x="1541463" y="1351748"/>
            <a:chExt cx="6308725" cy="5082751"/>
          </a:xfrm>
        </p:grpSpPr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115C5C2B-CF9D-20CB-D68D-73E19775BE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2909" y="1351748"/>
              <a:ext cx="2824163" cy="244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 dirty="0">
                  <a:solidFill>
                    <a:srgbClr val="000000"/>
                  </a:solidFill>
                  <a:latin typeface="Arial" charset="0"/>
                </a:rPr>
                <a:t>Subnet mask: 255.255.255.128</a:t>
              </a:r>
              <a:endParaRPr lang="en-US" altLang="en-US" dirty="0"/>
            </a:p>
          </p:txBody>
        </p:sp>
        <p:sp>
          <p:nvSpPr>
            <p:cNvPr id="7" name="Rectangle 5">
              <a:extLst>
                <a:ext uri="{FF2B5EF4-FFF2-40B4-BE49-F238E27FC236}">
                  <a16:creationId xmlns:a16="http://schemas.microsoft.com/office/drawing/2014/main" id="{31D0CB6A-C757-D187-4756-3794900938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9362" y="1627175"/>
              <a:ext cx="2576513" cy="244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 dirty="0">
                  <a:solidFill>
                    <a:srgbClr val="000000"/>
                  </a:solidFill>
                  <a:latin typeface="Arial" charset="0"/>
                </a:rPr>
                <a:t>Subnet number: 128.96.34.0</a:t>
              </a:r>
              <a:endParaRPr lang="en-US" altLang="en-US" dirty="0"/>
            </a:p>
          </p:txBody>
        </p:sp>
        <p:sp>
          <p:nvSpPr>
            <p:cNvPr id="8" name="Rectangle 6">
              <a:extLst>
                <a:ext uri="{FF2B5EF4-FFF2-40B4-BE49-F238E27FC236}">
                  <a16:creationId xmlns:a16="http://schemas.microsoft.com/office/drawing/2014/main" id="{55778E8D-F92C-5DC1-5C8C-D9DD770FAB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3235" y="2143125"/>
              <a:ext cx="1185862" cy="244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 dirty="0">
                  <a:solidFill>
                    <a:srgbClr val="000000"/>
                  </a:solidFill>
                  <a:latin typeface="Arial" charset="0"/>
                </a:rPr>
                <a:t>128.96.34.15</a:t>
              </a:r>
              <a:endParaRPr lang="en-US" altLang="en-US" dirty="0"/>
            </a:p>
          </p:txBody>
        </p:sp>
        <p:sp>
          <p:nvSpPr>
            <p:cNvPr id="9" name="Rectangle 7">
              <a:extLst>
                <a:ext uri="{FF2B5EF4-FFF2-40B4-BE49-F238E27FC236}">
                  <a16:creationId xmlns:a16="http://schemas.microsoft.com/office/drawing/2014/main" id="{9D51348A-4E91-724B-A0FB-B8BD472C07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5849" y="2180425"/>
              <a:ext cx="1073150" cy="244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 dirty="0">
                  <a:solidFill>
                    <a:srgbClr val="000000"/>
                  </a:solidFill>
                  <a:latin typeface="Arial" charset="0"/>
                </a:rPr>
                <a:t>128.96.34.1</a:t>
              </a:r>
              <a:endParaRPr lang="en-US" altLang="en-US" dirty="0"/>
            </a:p>
          </p:txBody>
        </p:sp>
        <p:sp>
          <p:nvSpPr>
            <p:cNvPr id="10" name="Rectangle 8">
              <a:extLst>
                <a:ext uri="{FF2B5EF4-FFF2-40B4-BE49-F238E27FC236}">
                  <a16:creationId xmlns:a16="http://schemas.microsoft.com/office/drawing/2014/main" id="{EC4F5878-1FE2-67F0-3847-676A748706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9413" y="2541588"/>
              <a:ext cx="258762" cy="244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 dirty="0">
                  <a:solidFill>
                    <a:srgbClr val="000000"/>
                  </a:solidFill>
                  <a:latin typeface="Arial" charset="0"/>
                </a:rPr>
                <a:t>H1</a:t>
              </a:r>
              <a:endParaRPr lang="en-US" altLang="en-US" dirty="0"/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B51BA990-76C9-0045-FE56-F1600A8C16F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8763" y="2420938"/>
              <a:ext cx="482600" cy="482600"/>
            </a:xfrm>
            <a:custGeom>
              <a:avLst/>
              <a:gdLst>
                <a:gd name="T0" fmla="*/ 304 w 304"/>
                <a:gd name="T1" fmla="*/ 304 h 304"/>
                <a:gd name="T2" fmla="*/ 304 w 304"/>
                <a:gd name="T3" fmla="*/ 0 h 304"/>
                <a:gd name="T4" fmla="*/ 0 w 304"/>
                <a:gd name="T5" fmla="*/ 0 h 304"/>
                <a:gd name="T6" fmla="*/ 0 w 304"/>
                <a:gd name="T7" fmla="*/ 304 h 304"/>
                <a:gd name="T8" fmla="*/ 304 w 304"/>
                <a:gd name="T9" fmla="*/ 304 h 304"/>
                <a:gd name="T10" fmla="*/ 304 w 304"/>
                <a:gd name="T11" fmla="*/ 304 h 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4" h="304">
                  <a:moveTo>
                    <a:pt x="304" y="304"/>
                  </a:moveTo>
                  <a:lnTo>
                    <a:pt x="304" y="0"/>
                  </a:lnTo>
                  <a:lnTo>
                    <a:pt x="0" y="0"/>
                  </a:lnTo>
                  <a:lnTo>
                    <a:pt x="0" y="304"/>
                  </a:lnTo>
                  <a:lnTo>
                    <a:pt x="304" y="304"/>
                  </a:lnTo>
                  <a:lnTo>
                    <a:pt x="304" y="304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" name="Rectangle 10">
              <a:extLst>
                <a:ext uri="{FF2B5EF4-FFF2-40B4-BE49-F238E27FC236}">
                  <a16:creationId xmlns:a16="http://schemas.microsoft.com/office/drawing/2014/main" id="{C7A2E365-EC8D-9FBC-9D55-E05EE17747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7638" y="2854325"/>
              <a:ext cx="258762" cy="244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 dirty="0">
                  <a:solidFill>
                    <a:srgbClr val="000000"/>
                  </a:solidFill>
                  <a:latin typeface="Arial" charset="0"/>
                </a:rPr>
                <a:t>R1</a:t>
              </a:r>
              <a:endParaRPr lang="en-US" altLang="en-US" dirty="0"/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6EB14DAE-03A3-A8DB-8119-D1E3C506F356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0638" y="2733675"/>
              <a:ext cx="488950" cy="488950"/>
            </a:xfrm>
            <a:custGeom>
              <a:avLst/>
              <a:gdLst>
                <a:gd name="T0" fmla="*/ 304 w 308"/>
                <a:gd name="T1" fmla="*/ 305 h 308"/>
                <a:gd name="T2" fmla="*/ 308 w 308"/>
                <a:gd name="T3" fmla="*/ 0 h 308"/>
                <a:gd name="T4" fmla="*/ 0 w 308"/>
                <a:gd name="T5" fmla="*/ 0 h 308"/>
                <a:gd name="T6" fmla="*/ 0 w 308"/>
                <a:gd name="T7" fmla="*/ 308 h 308"/>
                <a:gd name="T8" fmla="*/ 308 w 308"/>
                <a:gd name="T9" fmla="*/ 308 h 308"/>
                <a:gd name="T10" fmla="*/ 308 w 308"/>
                <a:gd name="T11" fmla="*/ 308 h 3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8" h="308">
                  <a:moveTo>
                    <a:pt x="304" y="305"/>
                  </a:moveTo>
                  <a:lnTo>
                    <a:pt x="308" y="0"/>
                  </a:lnTo>
                  <a:lnTo>
                    <a:pt x="0" y="0"/>
                  </a:lnTo>
                  <a:lnTo>
                    <a:pt x="0" y="308"/>
                  </a:lnTo>
                  <a:lnTo>
                    <a:pt x="308" y="308"/>
                  </a:lnTo>
                  <a:lnTo>
                    <a:pt x="308" y="308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" name="Rectangle 12">
              <a:extLst>
                <a:ext uri="{FF2B5EF4-FFF2-40B4-BE49-F238E27FC236}">
                  <a16:creationId xmlns:a16="http://schemas.microsoft.com/office/drawing/2014/main" id="{146304BC-A328-CDE8-EC10-A3297C68AD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2631" y="3323891"/>
              <a:ext cx="1298575" cy="244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 dirty="0">
                  <a:solidFill>
                    <a:srgbClr val="000000"/>
                  </a:solidFill>
                  <a:latin typeface="Arial" charset="0"/>
                </a:rPr>
                <a:t>128.96.34.130</a:t>
              </a:r>
              <a:endParaRPr lang="en-US" altLang="en-US" dirty="0"/>
            </a:p>
          </p:txBody>
        </p:sp>
        <p:sp>
          <p:nvSpPr>
            <p:cNvPr id="15" name="Line 13">
              <a:extLst>
                <a:ext uri="{FF2B5EF4-FFF2-40B4-BE49-F238E27FC236}">
                  <a16:creationId xmlns:a16="http://schemas.microsoft.com/office/drawing/2014/main" id="{7A672E02-72CC-F02A-9EC0-85A7351BC4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17763" y="2022475"/>
              <a:ext cx="3146425" cy="1588"/>
            </a:xfrm>
            <a:prstGeom prst="line">
              <a:avLst/>
            </a:prstGeom>
            <a:noFill/>
            <a:ln w="23876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" name="Line 14">
              <a:extLst>
                <a:ext uri="{FF2B5EF4-FFF2-40B4-BE49-F238E27FC236}">
                  <a16:creationId xmlns:a16="http://schemas.microsoft.com/office/drawing/2014/main" id="{5793893D-C1AE-A2D5-C36A-9322FC6BC3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33713" y="2033588"/>
              <a:ext cx="6350" cy="3810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7" name="Line 15">
              <a:extLst>
                <a:ext uri="{FF2B5EF4-FFF2-40B4-BE49-F238E27FC236}">
                  <a16:creationId xmlns:a16="http://schemas.microsoft.com/office/drawing/2014/main" id="{D4DC102A-FFC2-3985-C503-8B22D7D1DA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38600" y="2049463"/>
              <a:ext cx="6350" cy="70008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" name="Line 16">
              <a:extLst>
                <a:ext uri="{FF2B5EF4-FFF2-40B4-BE49-F238E27FC236}">
                  <a16:creationId xmlns:a16="http://schemas.microsoft.com/office/drawing/2014/main" id="{0E30DD41-71AD-1A4E-B713-8A705B9238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71938" y="3217863"/>
              <a:ext cx="1587" cy="7112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9" name="Line 17">
              <a:extLst>
                <a:ext uri="{FF2B5EF4-FFF2-40B4-BE49-F238E27FC236}">
                  <a16:creationId xmlns:a16="http://schemas.microsoft.com/office/drawing/2014/main" id="{AD08852A-6726-4ADE-7BBF-A6ECB4C133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22663" y="3929063"/>
              <a:ext cx="3146425" cy="1587"/>
            </a:xfrm>
            <a:prstGeom prst="line">
              <a:avLst/>
            </a:prstGeom>
            <a:noFill/>
            <a:ln w="23876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" name="Rectangle 18">
              <a:extLst>
                <a:ext uri="{FF2B5EF4-FFF2-40B4-BE49-F238E27FC236}">
                  <a16:creationId xmlns:a16="http://schemas.microsoft.com/office/drawing/2014/main" id="{C5A51CB4-BB50-1A0A-1DE0-A2080DB863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26025" y="3271838"/>
              <a:ext cx="2824163" cy="244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 dirty="0">
                  <a:solidFill>
                    <a:srgbClr val="000000"/>
                  </a:solidFill>
                  <a:latin typeface="Arial" charset="0"/>
                </a:rPr>
                <a:t>Subnet mask: 255.255.255.128</a:t>
              </a:r>
              <a:endParaRPr lang="en-US" altLang="en-US" dirty="0"/>
            </a:p>
          </p:txBody>
        </p:sp>
        <p:sp>
          <p:nvSpPr>
            <p:cNvPr id="21" name="Rectangle 19">
              <a:extLst>
                <a:ext uri="{FF2B5EF4-FFF2-40B4-BE49-F238E27FC236}">
                  <a16:creationId xmlns:a16="http://schemas.microsoft.com/office/drawing/2014/main" id="{B55C203B-4576-6329-2E3D-96C460DC0F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26025" y="3530600"/>
              <a:ext cx="2801938" cy="244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 dirty="0">
                  <a:solidFill>
                    <a:srgbClr val="000000"/>
                  </a:solidFill>
                  <a:latin typeface="Arial" charset="0"/>
                </a:rPr>
                <a:t>Subnet number: 128.96.34.128</a:t>
              </a:r>
              <a:endParaRPr lang="en-US" altLang="en-US" dirty="0"/>
            </a:p>
          </p:txBody>
        </p:sp>
        <p:sp>
          <p:nvSpPr>
            <p:cNvPr id="22" name="Rectangle 20">
              <a:extLst>
                <a:ext uri="{FF2B5EF4-FFF2-40B4-BE49-F238E27FC236}">
                  <a16:creationId xmlns:a16="http://schemas.microsoft.com/office/drawing/2014/main" id="{E18EA84A-EBB3-CBA6-A506-BA47B4C252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7331" y="4140653"/>
              <a:ext cx="1298575" cy="244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 dirty="0">
                  <a:solidFill>
                    <a:srgbClr val="000000"/>
                  </a:solidFill>
                  <a:latin typeface="Arial" charset="0"/>
                </a:rPr>
                <a:t>128.96.34.129</a:t>
              </a:r>
              <a:endParaRPr lang="en-US" altLang="en-US" dirty="0"/>
            </a:p>
          </p:txBody>
        </p:sp>
        <p:sp>
          <p:nvSpPr>
            <p:cNvPr id="23" name="Rectangle 21">
              <a:extLst>
                <a:ext uri="{FF2B5EF4-FFF2-40B4-BE49-F238E27FC236}">
                  <a16:creationId xmlns:a16="http://schemas.microsoft.com/office/drawing/2014/main" id="{1322FCEE-A2B4-73B1-7FFA-BA35D57137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86419" y="4135438"/>
              <a:ext cx="1298575" cy="244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 dirty="0">
                  <a:solidFill>
                    <a:srgbClr val="000000"/>
                  </a:solidFill>
                  <a:latin typeface="Arial" charset="0"/>
                </a:rPr>
                <a:t>128.96.34.139</a:t>
              </a:r>
              <a:endParaRPr lang="en-US" altLang="en-US" dirty="0"/>
            </a:p>
          </p:txBody>
        </p:sp>
        <p:sp>
          <p:nvSpPr>
            <p:cNvPr id="24" name="Rectangle 22">
              <a:extLst>
                <a:ext uri="{FF2B5EF4-FFF2-40B4-BE49-F238E27FC236}">
                  <a16:creationId xmlns:a16="http://schemas.microsoft.com/office/drawing/2014/main" id="{1B75058F-3375-15D8-6C4B-E6CE436574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33888" y="4751388"/>
              <a:ext cx="258762" cy="244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 dirty="0">
                  <a:solidFill>
                    <a:srgbClr val="000000"/>
                  </a:solidFill>
                  <a:latin typeface="Arial" charset="0"/>
                </a:rPr>
                <a:t>R2</a:t>
              </a:r>
              <a:endParaRPr lang="en-US" altLang="en-US" dirty="0"/>
            </a:p>
          </p:txBody>
        </p:sp>
        <p:sp>
          <p:nvSpPr>
            <p:cNvPr id="25" name="Freeform 23">
              <a:extLst>
                <a:ext uri="{FF2B5EF4-FFF2-40B4-BE49-F238E27FC236}">
                  <a16:creationId xmlns:a16="http://schemas.microsoft.com/office/drawing/2014/main" id="{5FABC618-F554-F0E5-A83A-FCCF98C8311E}"/>
                </a:ext>
              </a:extLst>
            </p:cNvPr>
            <p:cNvSpPr>
              <a:spLocks/>
            </p:cNvSpPr>
            <p:nvPr/>
          </p:nvSpPr>
          <p:spPr bwMode="auto">
            <a:xfrm>
              <a:off x="4313238" y="4630738"/>
              <a:ext cx="484187" cy="488950"/>
            </a:xfrm>
            <a:custGeom>
              <a:avLst/>
              <a:gdLst>
                <a:gd name="T0" fmla="*/ 305 w 305"/>
                <a:gd name="T1" fmla="*/ 304 h 308"/>
                <a:gd name="T2" fmla="*/ 305 w 305"/>
                <a:gd name="T3" fmla="*/ 0 h 308"/>
                <a:gd name="T4" fmla="*/ 0 w 305"/>
                <a:gd name="T5" fmla="*/ 0 h 308"/>
                <a:gd name="T6" fmla="*/ 0 w 305"/>
                <a:gd name="T7" fmla="*/ 308 h 308"/>
                <a:gd name="T8" fmla="*/ 305 w 305"/>
                <a:gd name="T9" fmla="*/ 308 h 308"/>
                <a:gd name="T10" fmla="*/ 305 w 305"/>
                <a:gd name="T11" fmla="*/ 308 h 3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5" h="308">
                  <a:moveTo>
                    <a:pt x="305" y="304"/>
                  </a:moveTo>
                  <a:lnTo>
                    <a:pt x="305" y="0"/>
                  </a:lnTo>
                  <a:lnTo>
                    <a:pt x="0" y="0"/>
                  </a:lnTo>
                  <a:lnTo>
                    <a:pt x="0" y="308"/>
                  </a:lnTo>
                  <a:lnTo>
                    <a:pt x="305" y="308"/>
                  </a:lnTo>
                  <a:lnTo>
                    <a:pt x="305" y="308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6" name="Line 24">
              <a:extLst>
                <a:ext uri="{FF2B5EF4-FFF2-40B4-BE49-F238E27FC236}">
                  <a16:creationId xmlns:a16="http://schemas.microsoft.com/office/drawing/2014/main" id="{4FC6377A-6960-082B-82F4-BA8DFDD6B0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54538" y="3941763"/>
              <a:ext cx="1587" cy="6889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7" name="Rectangle 25">
              <a:extLst>
                <a:ext uri="{FF2B5EF4-FFF2-40B4-BE49-F238E27FC236}">
                  <a16:creationId xmlns:a16="http://schemas.microsoft.com/office/drawing/2014/main" id="{B35AF64D-AE78-8832-94E0-51898F1A2A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13438" y="4514850"/>
              <a:ext cx="258762" cy="244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 dirty="0">
                  <a:solidFill>
                    <a:srgbClr val="000000"/>
                  </a:solidFill>
                  <a:latin typeface="Arial" charset="0"/>
                </a:rPr>
                <a:t>H2</a:t>
              </a:r>
              <a:endParaRPr lang="en-US" altLang="en-US" dirty="0"/>
            </a:p>
          </p:txBody>
        </p:sp>
        <p:sp>
          <p:nvSpPr>
            <p:cNvPr id="28" name="Freeform 26">
              <a:extLst>
                <a:ext uri="{FF2B5EF4-FFF2-40B4-BE49-F238E27FC236}">
                  <a16:creationId xmlns:a16="http://schemas.microsoft.com/office/drawing/2014/main" id="{F16DB83C-3C18-93FE-1BC3-A79A0EC6435B}"/>
                </a:ext>
              </a:extLst>
            </p:cNvPr>
            <p:cNvSpPr>
              <a:spLocks/>
            </p:cNvSpPr>
            <p:nvPr/>
          </p:nvSpPr>
          <p:spPr bwMode="auto">
            <a:xfrm>
              <a:off x="5786438" y="4394200"/>
              <a:ext cx="461962" cy="550863"/>
            </a:xfrm>
            <a:custGeom>
              <a:avLst/>
              <a:gdLst>
                <a:gd name="T0" fmla="*/ 305 w 308"/>
                <a:gd name="T1" fmla="*/ 304 h 308"/>
                <a:gd name="T2" fmla="*/ 308 w 308"/>
                <a:gd name="T3" fmla="*/ 0 h 308"/>
                <a:gd name="T4" fmla="*/ 0 w 308"/>
                <a:gd name="T5" fmla="*/ 0 h 308"/>
                <a:gd name="T6" fmla="*/ 0 w 308"/>
                <a:gd name="T7" fmla="*/ 308 h 308"/>
                <a:gd name="T8" fmla="*/ 308 w 308"/>
                <a:gd name="T9" fmla="*/ 308 h 308"/>
                <a:gd name="T10" fmla="*/ 308 w 308"/>
                <a:gd name="T11" fmla="*/ 308 h 3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8" h="308">
                  <a:moveTo>
                    <a:pt x="305" y="304"/>
                  </a:moveTo>
                  <a:lnTo>
                    <a:pt x="308" y="0"/>
                  </a:lnTo>
                  <a:lnTo>
                    <a:pt x="0" y="0"/>
                  </a:lnTo>
                  <a:lnTo>
                    <a:pt x="0" y="308"/>
                  </a:lnTo>
                  <a:lnTo>
                    <a:pt x="308" y="308"/>
                  </a:lnTo>
                  <a:lnTo>
                    <a:pt x="308" y="308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9" name="Line 27">
              <a:extLst>
                <a:ext uri="{FF2B5EF4-FFF2-40B4-BE49-F238E27FC236}">
                  <a16:creationId xmlns:a16="http://schemas.microsoft.com/office/drawing/2014/main" id="{69A4E8A4-72A5-2BE1-6CC1-C43F6693EA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29325" y="3941763"/>
              <a:ext cx="1588" cy="4524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0" name="Rectangle 28">
              <a:extLst>
                <a:ext uri="{FF2B5EF4-FFF2-40B4-BE49-F238E27FC236}">
                  <a16:creationId xmlns:a16="http://schemas.microsoft.com/office/drawing/2014/main" id="{490A918D-B393-F3F7-B886-67CEACAAA2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4238" y="5366349"/>
              <a:ext cx="1073150" cy="244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 dirty="0">
                  <a:solidFill>
                    <a:srgbClr val="000000"/>
                  </a:solidFill>
                  <a:latin typeface="Arial" charset="0"/>
                </a:rPr>
                <a:t>128.96.33.1</a:t>
              </a:r>
              <a:endParaRPr lang="en-US" altLang="en-US" dirty="0"/>
            </a:p>
          </p:txBody>
        </p:sp>
        <p:sp>
          <p:nvSpPr>
            <p:cNvPr id="31" name="Rectangle 29">
              <a:extLst>
                <a:ext uri="{FF2B5EF4-FFF2-40B4-BE49-F238E27FC236}">
                  <a16:creationId xmlns:a16="http://schemas.microsoft.com/office/drawing/2014/main" id="{B3FF6DAA-7325-42B6-6D72-AFE10BC7CD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46300" y="5384800"/>
              <a:ext cx="1185863" cy="244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 dirty="0">
                  <a:solidFill>
                    <a:srgbClr val="000000"/>
                  </a:solidFill>
                  <a:latin typeface="Arial" charset="0"/>
                </a:rPr>
                <a:t>128.96.33.14</a:t>
              </a:r>
              <a:endParaRPr lang="en-US" altLang="en-US" dirty="0"/>
            </a:p>
          </p:txBody>
        </p:sp>
        <p:sp>
          <p:nvSpPr>
            <p:cNvPr id="32" name="Rectangle 30">
              <a:extLst>
                <a:ext uri="{FF2B5EF4-FFF2-40B4-BE49-F238E27FC236}">
                  <a16:creationId xmlns:a16="http://schemas.microsoft.com/office/drawing/2014/main" id="{4DC328B6-72CD-4DBC-AFDB-783D9B54EF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0647" y="5889625"/>
              <a:ext cx="2598738" cy="244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 dirty="0">
                  <a:solidFill>
                    <a:srgbClr val="000000"/>
                  </a:solidFill>
                  <a:latin typeface="Arial" charset="0"/>
                </a:rPr>
                <a:t>Subnet mask: 255.255.255.0</a:t>
              </a:r>
              <a:endParaRPr lang="en-US" altLang="en-US" dirty="0"/>
            </a:p>
          </p:txBody>
        </p:sp>
        <p:sp>
          <p:nvSpPr>
            <p:cNvPr id="33" name="Rectangle 31">
              <a:extLst>
                <a:ext uri="{FF2B5EF4-FFF2-40B4-BE49-F238E27FC236}">
                  <a16:creationId xmlns:a16="http://schemas.microsoft.com/office/drawing/2014/main" id="{3AB73ED1-2C79-7621-932C-9B4313B794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0647" y="6190024"/>
              <a:ext cx="2576512" cy="244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 dirty="0">
                  <a:solidFill>
                    <a:srgbClr val="000000"/>
                  </a:solidFill>
                  <a:latin typeface="Arial" charset="0"/>
                </a:rPr>
                <a:t>Subnet number: 128.96.33.0</a:t>
              </a:r>
              <a:endParaRPr lang="en-US" altLang="en-US" dirty="0"/>
            </a:p>
          </p:txBody>
        </p:sp>
        <p:sp>
          <p:nvSpPr>
            <p:cNvPr id="34" name="Rectangle 32">
              <a:extLst>
                <a:ext uri="{FF2B5EF4-FFF2-40B4-BE49-F238E27FC236}">
                  <a16:creationId xmlns:a16="http://schemas.microsoft.com/office/drawing/2014/main" id="{82A7E7C9-9481-0F8E-2F94-0BF2CA42E7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000" y="4992688"/>
              <a:ext cx="258763" cy="244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 dirty="0">
                  <a:solidFill>
                    <a:srgbClr val="000000"/>
                  </a:solidFill>
                  <a:latin typeface="Arial" charset="0"/>
                </a:rPr>
                <a:t>H3</a:t>
              </a:r>
              <a:endParaRPr lang="en-US" altLang="en-US" dirty="0"/>
            </a:p>
          </p:txBody>
        </p:sp>
        <p:sp>
          <p:nvSpPr>
            <p:cNvPr id="35" name="Freeform 33">
              <a:extLst>
                <a:ext uri="{FF2B5EF4-FFF2-40B4-BE49-F238E27FC236}">
                  <a16:creationId xmlns:a16="http://schemas.microsoft.com/office/drawing/2014/main" id="{313774AC-B804-762C-43A6-05917383D183}"/>
                </a:ext>
              </a:extLst>
            </p:cNvPr>
            <p:cNvSpPr>
              <a:spLocks/>
            </p:cNvSpPr>
            <p:nvPr/>
          </p:nvSpPr>
          <p:spPr bwMode="auto">
            <a:xfrm>
              <a:off x="1778000" y="4872038"/>
              <a:ext cx="488950" cy="488950"/>
            </a:xfrm>
            <a:custGeom>
              <a:avLst/>
              <a:gdLst>
                <a:gd name="T0" fmla="*/ 304 w 308"/>
                <a:gd name="T1" fmla="*/ 308 h 308"/>
                <a:gd name="T2" fmla="*/ 308 w 308"/>
                <a:gd name="T3" fmla="*/ 0 h 308"/>
                <a:gd name="T4" fmla="*/ 0 w 308"/>
                <a:gd name="T5" fmla="*/ 0 h 308"/>
                <a:gd name="T6" fmla="*/ 0 w 308"/>
                <a:gd name="T7" fmla="*/ 308 h 308"/>
                <a:gd name="T8" fmla="*/ 308 w 308"/>
                <a:gd name="T9" fmla="*/ 308 h 308"/>
                <a:gd name="T10" fmla="*/ 308 w 308"/>
                <a:gd name="T11" fmla="*/ 308 h 3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8" h="308">
                  <a:moveTo>
                    <a:pt x="304" y="308"/>
                  </a:moveTo>
                  <a:lnTo>
                    <a:pt x="308" y="0"/>
                  </a:lnTo>
                  <a:lnTo>
                    <a:pt x="0" y="0"/>
                  </a:lnTo>
                  <a:lnTo>
                    <a:pt x="0" y="308"/>
                  </a:lnTo>
                  <a:lnTo>
                    <a:pt x="308" y="308"/>
                  </a:lnTo>
                  <a:lnTo>
                    <a:pt x="308" y="308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6" name="Line 34">
              <a:extLst>
                <a:ext uri="{FF2B5EF4-FFF2-40B4-BE49-F238E27FC236}">
                  <a16:creationId xmlns:a16="http://schemas.microsoft.com/office/drawing/2014/main" id="{61CC6A65-419A-79EA-E5E0-A347C835D0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72000" y="5097463"/>
              <a:ext cx="4763" cy="6096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7" name="Line 35">
              <a:extLst>
                <a:ext uri="{FF2B5EF4-FFF2-40B4-BE49-F238E27FC236}">
                  <a16:creationId xmlns:a16="http://schemas.microsoft.com/office/drawing/2014/main" id="{3298FB5D-25B4-9745-3CD1-B5FBEC7676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81200" y="5326063"/>
              <a:ext cx="0" cy="3810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8" name="Line 36">
              <a:extLst>
                <a:ext uri="{FF2B5EF4-FFF2-40B4-BE49-F238E27FC236}">
                  <a16:creationId xmlns:a16="http://schemas.microsoft.com/office/drawing/2014/main" id="{0DCFE590-F093-8EAC-AD6A-5756C2748F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41463" y="5735638"/>
              <a:ext cx="3605212" cy="4762"/>
            </a:xfrm>
            <a:prstGeom prst="line">
              <a:avLst/>
            </a:prstGeom>
            <a:noFill/>
            <a:ln w="23876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0881596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37F88A-68B1-AAAF-252B-905D67E10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Routing tables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D8EA6-DEBC-F8B7-62DF-9FAB25E36A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235DED-75EE-BE46-6B25-DFBCA3570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D1B-E4DB-470C-AB1C-194405D59940}" type="slidenum">
              <a:rPr lang="en-US" smtClean="0"/>
              <a:t>16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CF43C0C-F212-D4A0-3FD4-07BFE9D97D5D}"/>
              </a:ext>
            </a:extLst>
          </p:cNvPr>
          <p:cNvSpPr txBox="1"/>
          <p:nvPr/>
        </p:nvSpPr>
        <p:spPr>
          <a:xfrm>
            <a:off x="1295400" y="2209800"/>
            <a:ext cx="975360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400" dirty="0">
                <a:latin typeface="Consolas" panose="020B0609020204030204" pitchFamily="49" charset="0"/>
              </a:rPr>
              <a:t>R1’s routing table:</a:t>
            </a:r>
          </a:p>
          <a:p>
            <a:pPr lvl="1"/>
            <a:r>
              <a:rPr lang="en-US" altLang="en-US" sz="2400" u="sng" dirty="0">
                <a:latin typeface="Consolas" panose="020B0609020204030204" pitchFamily="49" charset="0"/>
              </a:rPr>
              <a:t>Network/Subnet	Subnet Mask		Next Hop</a:t>
            </a:r>
            <a:endParaRPr lang="en-US" altLang="en-US" sz="2400" dirty="0">
              <a:latin typeface="Consolas" panose="020B0609020204030204" pitchFamily="49" charset="0"/>
            </a:endParaRPr>
          </a:p>
          <a:p>
            <a:pPr lvl="1"/>
            <a:r>
              <a:rPr lang="en-US" altLang="en-US" sz="2400" dirty="0">
                <a:latin typeface="Consolas" panose="020B0609020204030204" pitchFamily="49" charset="0"/>
              </a:rPr>
              <a:t>128.96.34.0	  255.255.255.128	upper int.</a:t>
            </a:r>
          </a:p>
          <a:p>
            <a:pPr lvl="1"/>
            <a:r>
              <a:rPr lang="en-US" altLang="en-US" sz="2400" dirty="0">
                <a:latin typeface="Consolas" panose="020B0609020204030204" pitchFamily="49" charset="0"/>
              </a:rPr>
              <a:t>128.96.34.128	  255.255.255.128	lower int.</a:t>
            </a:r>
          </a:p>
          <a:p>
            <a:pPr lvl="1"/>
            <a:r>
              <a:rPr lang="en-US" altLang="en-US" sz="2400" dirty="0">
                <a:latin typeface="Consolas" panose="020B0609020204030204" pitchFamily="49" charset="0"/>
              </a:rPr>
              <a:t>128.96.33.0	  255.255.255.0		128.96.34.129</a:t>
            </a:r>
          </a:p>
          <a:p>
            <a:endParaRPr lang="en-US" altLang="en-US" sz="2400" dirty="0">
              <a:latin typeface="Consolas" panose="020B0609020204030204" pitchFamily="49" charset="0"/>
            </a:endParaRPr>
          </a:p>
          <a:p>
            <a:r>
              <a:rPr lang="en-US" altLang="en-US" sz="2400" dirty="0">
                <a:latin typeface="Consolas" panose="020B0609020204030204" pitchFamily="49" charset="0"/>
              </a:rPr>
              <a:t>H1’s routing table:</a:t>
            </a:r>
          </a:p>
          <a:p>
            <a:pPr lvl="1"/>
            <a:r>
              <a:rPr lang="en-US" altLang="en-US" sz="2400" u="sng" dirty="0">
                <a:latin typeface="Consolas" panose="020B0609020204030204" pitchFamily="49" charset="0"/>
              </a:rPr>
              <a:t>Network/Subnet	Subnet Mask		 Next Hop</a:t>
            </a:r>
            <a:endParaRPr lang="en-US" altLang="en-US" sz="2400" dirty="0">
              <a:latin typeface="Consolas" panose="020B0609020204030204" pitchFamily="49" charset="0"/>
            </a:endParaRPr>
          </a:p>
          <a:p>
            <a:pPr lvl="1"/>
            <a:r>
              <a:rPr lang="en-US" altLang="en-US" sz="2400" dirty="0">
                <a:latin typeface="Consolas" panose="020B0609020204030204" pitchFamily="49" charset="0"/>
              </a:rPr>
              <a:t>128.96.34.0	   255.255.255.128	 upper int.</a:t>
            </a:r>
          </a:p>
          <a:p>
            <a:pPr lvl="1"/>
            <a:r>
              <a:rPr lang="en-US" altLang="en-US" sz="2400" dirty="0">
                <a:latin typeface="Consolas" panose="020B0609020204030204" pitchFamily="49" charset="0"/>
              </a:rPr>
              <a:t>0.0.0.0		      0.0.0.0		 	    128.96.34.1</a:t>
            </a:r>
          </a:p>
        </p:txBody>
      </p:sp>
    </p:spTree>
    <p:extLst>
      <p:ext uri="{BB962C8B-B14F-4D97-AF65-F5344CB8AC3E}">
        <p14:creationId xmlns:p14="http://schemas.microsoft.com/office/powerpoint/2010/main" val="14613508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1101B-D4E4-8249-9800-1C1F786D2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409E0B-17C5-1A35-3B3E-6E1AD23D00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Write down the routing tables for other hosts and routers in the subnet example.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B9BB7-F2C0-67C6-733F-28A38EE60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D1B-E4DB-470C-AB1C-194405D59940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505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9848" y="484632"/>
            <a:ext cx="10058400" cy="1267968"/>
          </a:xfrm>
        </p:spPr>
        <p:txBody>
          <a:bodyPr/>
          <a:lstStyle/>
          <a:p>
            <a:r>
              <a:rPr lang="en-US" dirty="0" err="1"/>
              <a:t>Bootstraping</a:t>
            </a:r>
            <a:r>
              <a:rPr lang="en-US" dirty="0"/>
              <a:t> forwarding tables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FF0FA02-C7BA-4939-9CB1-263C5F180A37}" type="slidenum">
              <a:rPr lang="en-GB"/>
              <a:pPr/>
              <a:t>18</a:t>
            </a:fld>
            <a:endParaRPr lang="en-GB"/>
          </a:p>
        </p:txBody>
      </p:sp>
      <p:sp>
        <p:nvSpPr>
          <p:cNvPr id="1351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063752" y="1813520"/>
            <a:ext cx="10137648" cy="4495800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Whenever an interface is initialized, a direct route (to a host in a point-to-point link or to a network in a LAN) is automatically created.</a:t>
            </a:r>
          </a:p>
          <a:p>
            <a:pPr lvl="1"/>
            <a:r>
              <a:rPr lang="en-US" sz="2400" dirty="0"/>
              <a:t>With IP address and subnet mask configured</a:t>
            </a:r>
          </a:p>
          <a:p>
            <a:r>
              <a:rPr lang="en-US" sz="2800" dirty="0"/>
              <a:t>For </a:t>
            </a:r>
            <a:r>
              <a:rPr lang="en-US" sz="2800" dirty="0" err="1"/>
              <a:t>nonconnected</a:t>
            </a:r>
            <a:r>
              <a:rPr lang="en-US" sz="2800" dirty="0"/>
              <a:t> networks,</a:t>
            </a:r>
          </a:p>
          <a:p>
            <a:pPr lvl="1"/>
            <a:r>
              <a:rPr lang="en-US" sz="2400" dirty="0"/>
              <a:t>Hosts to find default routers:</a:t>
            </a:r>
          </a:p>
          <a:p>
            <a:pPr lvl="2"/>
            <a:r>
              <a:rPr lang="en-US" sz="2000" dirty="0"/>
              <a:t>Configure manually through route command.</a:t>
            </a:r>
          </a:p>
          <a:p>
            <a:pPr lvl="2"/>
            <a:r>
              <a:rPr lang="en-US" sz="2000" dirty="0"/>
              <a:t>Use ICMP router discovery protocol</a:t>
            </a:r>
          </a:p>
          <a:p>
            <a:pPr lvl="2"/>
            <a:r>
              <a:rPr lang="en-US" sz="2000" dirty="0"/>
              <a:t>Use ICMP redirect</a:t>
            </a:r>
          </a:p>
          <a:p>
            <a:pPr lvl="2"/>
            <a:r>
              <a:rPr lang="en-US" sz="2000" dirty="0"/>
              <a:t>Use DHCP</a:t>
            </a:r>
          </a:p>
          <a:p>
            <a:pPr lvl="1"/>
            <a:r>
              <a:rPr lang="en-US" sz="2400" dirty="0"/>
              <a:t>Routers run a routing protocol (a routing daemon) to automatically discover routes.</a:t>
            </a:r>
          </a:p>
        </p:txBody>
      </p:sp>
    </p:spTree>
    <p:extLst>
      <p:ext uri="{BB962C8B-B14F-4D97-AF65-F5344CB8AC3E}">
        <p14:creationId xmlns:p14="http://schemas.microsoft.com/office/powerpoint/2010/main" val="28865977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9848" y="484632"/>
            <a:ext cx="10058400" cy="1199283"/>
          </a:xfrm>
        </p:spPr>
        <p:txBody>
          <a:bodyPr/>
          <a:lstStyle/>
          <a:p>
            <a:r>
              <a:rPr lang="en-US" dirty="0"/>
              <a:t>Characteristics of IP forwarding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AE40AF1B-86B5-4E5C-8969-85DBAE619A6E}" type="slidenum">
              <a:rPr lang="en-GB"/>
              <a:pPr/>
              <a:t>19</a:t>
            </a:fld>
            <a:endParaRPr lang="en-GB"/>
          </a:p>
        </p:txBody>
      </p:sp>
      <p:sp>
        <p:nvSpPr>
          <p:cNvPr id="1341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063752" y="1844824"/>
            <a:ext cx="10290048" cy="4632176"/>
          </a:xfrm>
        </p:spPr>
        <p:txBody>
          <a:bodyPr/>
          <a:lstStyle/>
          <a:p>
            <a:r>
              <a:rPr lang="en-US" sz="2800" dirty="0"/>
              <a:t>Both hosts and routers are involved in forwarding.</a:t>
            </a:r>
          </a:p>
          <a:p>
            <a:pPr lvl="1"/>
            <a:r>
              <a:rPr lang="en-US" sz="2400" dirty="0"/>
              <a:t>Compared with routers, a host makes a much simpler binary decision. </a:t>
            </a:r>
          </a:p>
          <a:p>
            <a:r>
              <a:rPr lang="en-US" sz="2800" dirty="0"/>
              <a:t>IP forwarding is done on a hop-by-hop basis.</a:t>
            </a:r>
          </a:p>
          <a:p>
            <a:r>
              <a:rPr lang="en-US" sz="2800" dirty="0"/>
              <a:t>It is assumed that the next-hop router is really closer to the destination.</a:t>
            </a:r>
          </a:p>
          <a:p>
            <a:r>
              <a:rPr lang="en-US" sz="2800" dirty="0"/>
              <a:t>IP forwarding is able to specify a route to a network, and not have to specify a route to every host.</a:t>
            </a:r>
          </a:p>
        </p:txBody>
      </p:sp>
    </p:spTree>
    <p:extLst>
      <p:ext uri="{BB962C8B-B14F-4D97-AF65-F5344CB8AC3E}">
        <p14:creationId xmlns:p14="http://schemas.microsoft.com/office/powerpoint/2010/main" val="3088431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Content</a:t>
            </a:r>
            <a:endParaRPr lang="en-GB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4C80A59-AF6F-4A30-98C0-8428C2FF8065}" type="slidenum">
              <a:rPr lang="en-GB"/>
              <a:pPr/>
              <a:t>2</a:t>
            </a:fld>
            <a:endParaRPr lang="en-GB"/>
          </a:p>
        </p:txBody>
      </p:sp>
      <p:sp>
        <p:nvSpPr>
          <p:cNvPr id="1495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088690" y="1863737"/>
            <a:ext cx="10112710" cy="4395192"/>
          </a:xfrm>
        </p:spPr>
        <p:txBody>
          <a:bodyPr>
            <a:normAutofit/>
          </a:bodyPr>
          <a:lstStyle/>
          <a:p>
            <a:r>
              <a:rPr lang="en-US" sz="2800" dirty="0"/>
              <a:t>Switches </a:t>
            </a:r>
            <a:r>
              <a:rPr lang="en-US" sz="2800" dirty="0" err="1"/>
              <a:t>vs</a:t>
            </a:r>
            <a:r>
              <a:rPr lang="en-US" sz="2800" dirty="0"/>
              <a:t> routers</a:t>
            </a:r>
          </a:p>
          <a:p>
            <a:r>
              <a:rPr lang="en-US" sz="2800" dirty="0"/>
              <a:t>The IP forwarding problem</a:t>
            </a:r>
          </a:p>
          <a:p>
            <a:r>
              <a:rPr lang="en-US" sz="2800" dirty="0"/>
              <a:t>The IP address lookup problem</a:t>
            </a:r>
          </a:p>
          <a:p>
            <a:r>
              <a:rPr lang="en-US" sz="2800" dirty="0"/>
              <a:t>IP tunneling</a:t>
            </a:r>
          </a:p>
          <a:p>
            <a:r>
              <a:rPr lang="en-US" sz="2800" dirty="0"/>
              <a:t>Forwarding-related ICMP messages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2719679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9848" y="484632"/>
            <a:ext cx="10058400" cy="1115568"/>
          </a:xfrm>
        </p:spPr>
        <p:txBody>
          <a:bodyPr/>
          <a:lstStyle/>
          <a:p>
            <a:r>
              <a:rPr lang="en-US" dirty="0"/>
              <a:t>A unicast IP forwarding algorithm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D13E70C-7C7A-48DC-8BF1-DA4EE70D60DC}" type="slidenum">
              <a:rPr lang="en-GB"/>
              <a:pPr/>
              <a:t>20</a:t>
            </a:fld>
            <a:endParaRPr lang="en-GB"/>
          </a:p>
        </p:txBody>
      </p:sp>
      <p:sp>
        <p:nvSpPr>
          <p:cNvPr id="12493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graphicFrame>
        <p:nvGraphicFramePr>
          <p:cNvPr id="3" name="Object 4">
            <a:extLst>
              <a:ext uri="{FF2B5EF4-FFF2-40B4-BE49-F238E27FC236}">
                <a16:creationId xmlns:a16="http://schemas.microsoft.com/office/drawing/2014/main" id="{B273B67F-A315-6307-1AC1-DF5811B930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3103392"/>
              </p:ext>
            </p:extLst>
          </p:nvPr>
        </p:nvGraphicFramePr>
        <p:xfrm>
          <a:off x="1219200" y="1880172"/>
          <a:ext cx="7988300" cy="4392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8571230" imgH="4729611" progId="Word.Document.8">
                  <p:embed/>
                </p:oleObj>
              </mc:Choice>
              <mc:Fallback>
                <p:oleObj name="Document" r:id="rId2" imgW="8571230" imgH="4729611" progId="Word.Document.8">
                  <p:embed/>
                  <p:pic>
                    <p:nvPicPr>
                      <p:cNvPr id="24781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880172"/>
                        <a:ext cx="7988300" cy="4392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824149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CE1F6-A9BA-1E37-E5F1-BEC74B56B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2F3F70-4E55-FEEE-9DF6-1AD79B392C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For the subnet example</a:t>
            </a:r>
            <a:r>
              <a:rPr lang="en-US" sz="2800" dirty="0">
                <a:sym typeface="Wingdings" panose="05000000000000000000" pitchFamily="2" charset="2"/>
              </a:rPr>
              <a:t>, explain how a packet is delivered from H1 to H2.</a:t>
            </a:r>
          </a:p>
          <a:p>
            <a:r>
              <a:rPr lang="en-US" sz="2800" dirty="0"/>
              <a:t>For the subnet example</a:t>
            </a:r>
            <a:r>
              <a:rPr lang="en-US" sz="2800" dirty="0">
                <a:sym typeface="Wingdings" panose="05000000000000000000" pitchFamily="2" charset="2"/>
              </a:rPr>
              <a:t>, explain how a packet is delivered from H1 to H3.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C1B185-79B7-75B6-68C5-3D5B69B6A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D1B-E4DB-470C-AB1C-194405D59940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743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IP address lookup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FC9548B-F9EE-47AB-A76C-A800CF7EF404}" type="slidenum">
              <a:rPr lang="en-GB" smtClean="0"/>
              <a:pPr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20020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9848" y="484632"/>
            <a:ext cx="10058400" cy="1267968"/>
          </a:xfrm>
        </p:spPr>
        <p:txBody>
          <a:bodyPr/>
          <a:lstStyle/>
          <a:p>
            <a:r>
              <a:rPr lang="en-US" dirty="0"/>
              <a:t>The IP address lookup problem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B067339-41C5-471D-B02B-6F68F35422ED}" type="slidenum">
              <a:rPr lang="en-GB"/>
              <a:pPr/>
              <a:t>23</a:t>
            </a:fld>
            <a:endParaRPr lang="en-GB"/>
          </a:p>
        </p:txBody>
      </p:sp>
      <p:sp>
        <p:nvSpPr>
          <p:cNvPr id="13619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069848" y="1752600"/>
            <a:ext cx="10058400" cy="4419600"/>
          </a:xfrm>
        </p:spPr>
        <p:txBody>
          <a:bodyPr>
            <a:normAutofit/>
          </a:bodyPr>
          <a:lstStyle/>
          <a:p>
            <a:r>
              <a:rPr lang="en-US" sz="2800" dirty="0"/>
              <a:t>The problem: How can a router look up a destination address in its routing table as quickly as possible?</a:t>
            </a:r>
          </a:p>
          <a:p>
            <a:pPr lvl="1"/>
            <a:r>
              <a:rPr lang="en-US" sz="2400" dirty="0"/>
              <a:t>The address lookup operation is a major bottleneck in routers’ forwarding performance.</a:t>
            </a:r>
          </a:p>
          <a:p>
            <a:r>
              <a:rPr lang="en-US" sz="2800" dirty="0"/>
              <a:t>In the classful addressing architecture</a:t>
            </a:r>
          </a:p>
          <a:p>
            <a:pPr lvl="1"/>
            <a:r>
              <a:rPr lang="en-US" sz="2400" dirty="0"/>
              <a:t>Three separate tables are used for classes A, B, C addresses (the first three bits).</a:t>
            </a:r>
          </a:p>
          <a:p>
            <a:pPr lvl="1"/>
            <a:r>
              <a:rPr lang="en-US" sz="2400" dirty="0"/>
              <a:t>Use hashing or binary search to look up addresses.</a:t>
            </a:r>
          </a:p>
        </p:txBody>
      </p:sp>
    </p:spTree>
    <p:extLst>
      <p:ext uri="{BB962C8B-B14F-4D97-AF65-F5344CB8AC3E}">
        <p14:creationId xmlns:p14="http://schemas.microsoft.com/office/powerpoint/2010/main" val="34910758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9848" y="484632"/>
            <a:ext cx="10058400" cy="1115568"/>
          </a:xfrm>
        </p:spPr>
        <p:txBody>
          <a:bodyPr>
            <a:normAutofit/>
          </a:bodyPr>
          <a:lstStyle/>
          <a:p>
            <a:r>
              <a:rPr lang="en-US" dirty="0"/>
              <a:t>Classless interdomain routing (CIDR)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0179FBE-76A3-4DF0-BD90-FC1E76830F3C}" type="slidenum">
              <a:rPr lang="en-GB"/>
              <a:pPr/>
              <a:t>24</a:t>
            </a:fld>
            <a:endParaRPr lang="en-GB"/>
          </a:p>
        </p:txBody>
      </p:sp>
      <p:sp>
        <p:nvSpPr>
          <p:cNvPr id="1597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219200" y="1741512"/>
            <a:ext cx="10091928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CIDR is a solution to the class B address exhaustion and routing table size problems.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Allocate a contiguous block of class C addresses (2, 4, 8, etc) instead of a class B address.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To reduce the increase in routing table size, </a:t>
            </a:r>
            <a:r>
              <a:rPr lang="en-US" sz="2400" dirty="0" err="1"/>
              <a:t>interdomain</a:t>
            </a:r>
            <a:r>
              <a:rPr lang="en-US" sz="2400" dirty="0"/>
              <a:t> routing needs to perform “route aggregation.”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With CIDR, the service provider can aggregate the </a:t>
            </a:r>
            <a:r>
              <a:rPr lang="en-US" sz="2800" dirty="0" err="1"/>
              <a:t>classful</a:t>
            </a:r>
            <a:r>
              <a:rPr lang="en-US" sz="2800" dirty="0"/>
              <a:t> networks into a single classless advertisement.</a:t>
            </a:r>
          </a:p>
        </p:txBody>
      </p:sp>
    </p:spTree>
    <p:extLst>
      <p:ext uri="{BB962C8B-B14F-4D97-AF65-F5344CB8AC3E}">
        <p14:creationId xmlns:p14="http://schemas.microsoft.com/office/powerpoint/2010/main" val="26462892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9848" y="484632"/>
            <a:ext cx="10058400" cy="1086349"/>
          </a:xfrm>
        </p:spPr>
        <p:txBody>
          <a:bodyPr/>
          <a:lstStyle/>
          <a:p>
            <a:r>
              <a:rPr lang="en-US" dirty="0"/>
              <a:t>CIDR examples</a:t>
            </a:r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AEBDD964-1EF9-4094-A29B-E59DBBB20DC2}" type="slidenum">
              <a:rPr lang="en-GB"/>
              <a:pPr/>
              <a:t>25</a:t>
            </a:fld>
            <a:endParaRPr lang="en-GB"/>
          </a:p>
        </p:txBody>
      </p:sp>
      <p:sp>
        <p:nvSpPr>
          <p:cNvPr id="1607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057400" y="1295400"/>
            <a:ext cx="8153400" cy="5105401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Inter-domain routing without CIDR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Inter-domain routing with CIDR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449471E-6B2B-0B9C-9240-DC01D62DFAC1}"/>
              </a:ext>
            </a:extLst>
          </p:cNvPr>
          <p:cNvGrpSpPr/>
          <p:nvPr/>
        </p:nvGrpSpPr>
        <p:grpSpPr>
          <a:xfrm>
            <a:off x="2293939" y="2059404"/>
            <a:ext cx="7307262" cy="2207796"/>
            <a:chOff x="2293939" y="1964680"/>
            <a:chExt cx="7307262" cy="2207796"/>
          </a:xfrm>
        </p:grpSpPr>
        <p:sp>
          <p:nvSpPr>
            <p:cNvPr id="160773" name="Oval 5"/>
            <p:cNvSpPr>
              <a:spLocks noChangeArrowheads="1"/>
            </p:cNvSpPr>
            <p:nvPr/>
          </p:nvSpPr>
          <p:spPr bwMode="auto">
            <a:xfrm>
              <a:off x="5235575" y="2274244"/>
              <a:ext cx="1785938" cy="98107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0774" name="Text Box 6"/>
            <p:cNvSpPr txBox="1">
              <a:spLocks noChangeArrowheads="1"/>
            </p:cNvSpPr>
            <p:nvPr/>
          </p:nvSpPr>
          <p:spPr bwMode="auto">
            <a:xfrm>
              <a:off x="5360988" y="2294881"/>
              <a:ext cx="1598612" cy="830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400">
                  <a:latin typeface="Times New Roman" pitchFamily="18" charset="0"/>
                </a:rPr>
                <a:t>Service provider A</a:t>
              </a:r>
            </a:p>
          </p:txBody>
        </p:sp>
        <p:sp>
          <p:nvSpPr>
            <p:cNvPr id="160775" name="Line 7"/>
            <p:cNvSpPr>
              <a:spLocks noChangeShapeType="1"/>
            </p:cNvSpPr>
            <p:nvPr/>
          </p:nvSpPr>
          <p:spPr bwMode="auto">
            <a:xfrm flipH="1" flipV="1">
              <a:off x="3979864" y="2180580"/>
              <a:ext cx="1322387" cy="355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0776" name="Line 8"/>
            <p:cNvSpPr>
              <a:spLocks noChangeShapeType="1"/>
            </p:cNvSpPr>
            <p:nvPr/>
          </p:nvSpPr>
          <p:spPr bwMode="auto">
            <a:xfrm flipH="1">
              <a:off x="4046539" y="2666356"/>
              <a:ext cx="1189037" cy="365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0777" name="Line 9"/>
            <p:cNvSpPr>
              <a:spLocks noChangeShapeType="1"/>
            </p:cNvSpPr>
            <p:nvPr/>
          </p:nvSpPr>
          <p:spPr bwMode="auto">
            <a:xfrm flipH="1">
              <a:off x="4178301" y="3031481"/>
              <a:ext cx="1190625" cy="5889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0778" name="Text Box 10"/>
            <p:cNvSpPr txBox="1">
              <a:spLocks noChangeArrowheads="1"/>
            </p:cNvSpPr>
            <p:nvPr/>
          </p:nvSpPr>
          <p:spPr bwMode="auto">
            <a:xfrm>
              <a:off x="4575176" y="2702868"/>
              <a:ext cx="263525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400">
                  <a:latin typeface="Times New Roman" pitchFamily="18" charset="0"/>
                </a:rPr>
                <a:t>:</a:t>
              </a:r>
            </a:p>
          </p:txBody>
        </p:sp>
        <p:sp>
          <p:nvSpPr>
            <p:cNvPr id="160779" name="Text Box 11"/>
            <p:cNvSpPr txBox="1">
              <a:spLocks noChangeArrowheads="1"/>
            </p:cNvSpPr>
            <p:nvPr/>
          </p:nvSpPr>
          <p:spPr bwMode="auto">
            <a:xfrm>
              <a:off x="2293939" y="1964680"/>
              <a:ext cx="1785937" cy="21236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400" dirty="0">
                  <a:latin typeface="Times New Roman" pitchFamily="18" charset="0"/>
                </a:rPr>
                <a:t>208.12.16.0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 dirty="0">
                  <a:latin typeface="Times New Roman" pitchFamily="18" charset="0"/>
                </a:rPr>
                <a:t>208.12.17.0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 dirty="0">
                  <a:latin typeface="Times New Roman" pitchFamily="18" charset="0"/>
                </a:rPr>
                <a:t>        :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 dirty="0">
                  <a:latin typeface="Times New Roman" pitchFamily="18" charset="0"/>
                </a:rPr>
                <a:t>208.12.31.0</a:t>
              </a:r>
            </a:p>
          </p:txBody>
        </p:sp>
        <p:sp>
          <p:nvSpPr>
            <p:cNvPr id="160780" name="Text Box 12"/>
            <p:cNvSpPr txBox="1">
              <a:spLocks noChangeArrowheads="1"/>
            </p:cNvSpPr>
            <p:nvPr/>
          </p:nvSpPr>
          <p:spPr bwMode="auto">
            <a:xfrm>
              <a:off x="7815264" y="2048818"/>
              <a:ext cx="1785937" cy="21236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400">
                  <a:latin typeface="Times New Roman" pitchFamily="18" charset="0"/>
                </a:rPr>
                <a:t>208.12.16.0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>
                  <a:latin typeface="Times New Roman" pitchFamily="18" charset="0"/>
                </a:rPr>
                <a:t>208.12.17.0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>
                  <a:latin typeface="Times New Roman" pitchFamily="18" charset="0"/>
                </a:rPr>
                <a:t>        :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>
                  <a:latin typeface="Times New Roman" pitchFamily="18" charset="0"/>
                </a:rPr>
                <a:t>208.12.31.0</a:t>
              </a:r>
            </a:p>
          </p:txBody>
        </p:sp>
        <p:sp>
          <p:nvSpPr>
            <p:cNvPr id="160781" name="Line 13"/>
            <p:cNvSpPr>
              <a:spLocks noChangeShapeType="1"/>
            </p:cNvSpPr>
            <p:nvPr/>
          </p:nvSpPr>
          <p:spPr bwMode="auto">
            <a:xfrm>
              <a:off x="7021514" y="2769543"/>
              <a:ext cx="66198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29380B23-41DC-1806-BCB6-168987BF635D}"/>
              </a:ext>
            </a:extLst>
          </p:cNvPr>
          <p:cNvGrpSpPr/>
          <p:nvPr/>
        </p:nvGrpSpPr>
        <p:grpSpPr>
          <a:xfrm>
            <a:off x="2279650" y="4509344"/>
            <a:ext cx="7632701" cy="2255420"/>
            <a:chOff x="2279650" y="4509344"/>
            <a:chExt cx="7632701" cy="2255420"/>
          </a:xfrm>
        </p:grpSpPr>
        <p:sp>
          <p:nvSpPr>
            <p:cNvPr id="160782" name="Oval 14"/>
            <p:cNvSpPr>
              <a:spLocks noChangeArrowheads="1"/>
            </p:cNvSpPr>
            <p:nvPr/>
          </p:nvSpPr>
          <p:spPr bwMode="auto">
            <a:xfrm>
              <a:off x="5265739" y="4934794"/>
              <a:ext cx="1881187" cy="92392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0783" name="Text Box 15"/>
            <p:cNvSpPr txBox="1">
              <a:spLocks noChangeArrowheads="1"/>
            </p:cNvSpPr>
            <p:nvPr/>
          </p:nvSpPr>
          <p:spPr bwMode="auto">
            <a:xfrm>
              <a:off x="5448300" y="4941144"/>
              <a:ext cx="1638300" cy="830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400">
                  <a:latin typeface="Times New Roman" pitchFamily="18" charset="0"/>
                </a:rPr>
                <a:t>Service provider A</a:t>
              </a:r>
            </a:p>
          </p:txBody>
        </p:sp>
        <p:sp>
          <p:nvSpPr>
            <p:cNvPr id="160784" name="Line 16"/>
            <p:cNvSpPr>
              <a:spLocks noChangeShapeType="1"/>
            </p:cNvSpPr>
            <p:nvPr/>
          </p:nvSpPr>
          <p:spPr bwMode="auto">
            <a:xfrm flipH="1" flipV="1">
              <a:off x="3994151" y="4857006"/>
              <a:ext cx="1395413" cy="2984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0785" name="Line 17"/>
            <p:cNvSpPr>
              <a:spLocks noChangeShapeType="1"/>
            </p:cNvSpPr>
            <p:nvPr/>
          </p:nvSpPr>
          <p:spPr bwMode="auto">
            <a:xfrm flipH="1">
              <a:off x="4060826" y="5264994"/>
              <a:ext cx="1255713" cy="301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0786" name="Line 18"/>
            <p:cNvSpPr>
              <a:spLocks noChangeShapeType="1"/>
            </p:cNvSpPr>
            <p:nvPr/>
          </p:nvSpPr>
          <p:spPr bwMode="auto">
            <a:xfrm flipH="1">
              <a:off x="4079876" y="5599956"/>
              <a:ext cx="1254125" cy="4937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0787" name="Text Box 19"/>
            <p:cNvSpPr txBox="1">
              <a:spLocks noChangeArrowheads="1"/>
            </p:cNvSpPr>
            <p:nvPr/>
          </p:nvSpPr>
          <p:spPr bwMode="auto">
            <a:xfrm>
              <a:off x="4595813" y="5295156"/>
              <a:ext cx="277812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400">
                  <a:latin typeface="Times New Roman" pitchFamily="18" charset="0"/>
                </a:rPr>
                <a:t>:</a:t>
              </a:r>
            </a:p>
          </p:txBody>
        </p:sp>
        <p:sp>
          <p:nvSpPr>
            <p:cNvPr id="160789" name="Text Box 21"/>
            <p:cNvSpPr txBox="1">
              <a:spLocks noChangeArrowheads="1"/>
            </p:cNvSpPr>
            <p:nvPr/>
          </p:nvSpPr>
          <p:spPr bwMode="auto">
            <a:xfrm>
              <a:off x="7872414" y="4509344"/>
              <a:ext cx="2039937" cy="1015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n-US" sz="2400">
                <a:latin typeface="Times New Roman" pitchFamily="18" charset="0"/>
              </a:endParaRPr>
            </a:p>
            <a:p>
              <a:pPr eaLnBrk="0" hangingPunct="0">
                <a:spcBef>
                  <a:spcPct val="50000"/>
                </a:spcBef>
              </a:pPr>
              <a:r>
                <a:rPr lang="en-US" sz="2400">
                  <a:latin typeface="Times New Roman" pitchFamily="18" charset="0"/>
                </a:rPr>
                <a:t>208.12.16.0/20</a:t>
              </a:r>
            </a:p>
          </p:txBody>
        </p:sp>
        <p:sp>
          <p:nvSpPr>
            <p:cNvPr id="160790" name="Line 22"/>
            <p:cNvSpPr>
              <a:spLocks noChangeShapeType="1"/>
            </p:cNvSpPr>
            <p:nvPr/>
          </p:nvSpPr>
          <p:spPr bwMode="auto">
            <a:xfrm>
              <a:off x="7162801" y="5325318"/>
              <a:ext cx="696913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0791" name="Text Box 23"/>
            <p:cNvSpPr txBox="1">
              <a:spLocks noChangeArrowheads="1"/>
            </p:cNvSpPr>
            <p:nvPr/>
          </p:nvSpPr>
          <p:spPr bwMode="auto">
            <a:xfrm>
              <a:off x="2279650" y="4641106"/>
              <a:ext cx="1785938" cy="21236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400">
                  <a:latin typeface="Times New Roman" pitchFamily="18" charset="0"/>
                </a:rPr>
                <a:t>208.12.16.0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>
                  <a:latin typeface="Times New Roman" pitchFamily="18" charset="0"/>
                </a:rPr>
                <a:t>208.12.17.0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>
                  <a:latin typeface="Times New Roman" pitchFamily="18" charset="0"/>
                </a:rPr>
                <a:t>        :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400">
                  <a:latin typeface="Times New Roman" pitchFamily="18" charset="0"/>
                </a:rPr>
                <a:t>208.12.31.0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401005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9848" y="484632"/>
            <a:ext cx="10058400" cy="1039368"/>
          </a:xfrm>
        </p:spPr>
        <p:txBody>
          <a:bodyPr/>
          <a:lstStyle/>
          <a:p>
            <a:r>
              <a:rPr lang="en-US" dirty="0"/>
              <a:t>Prefix overlapping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441CB22-10A2-44DC-9693-E6FDDD5CD916}" type="slidenum">
              <a:rPr lang="en-GB"/>
              <a:pPr/>
              <a:t>26</a:t>
            </a:fld>
            <a:endParaRPr lang="en-GB"/>
          </a:p>
        </p:txBody>
      </p:sp>
      <p:sp>
        <p:nvSpPr>
          <p:cNvPr id="13824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069848" y="1700808"/>
            <a:ext cx="10241280" cy="4776192"/>
          </a:xfrm>
        </p:spPr>
        <p:txBody>
          <a:bodyPr/>
          <a:lstStyle/>
          <a:p>
            <a:r>
              <a:rPr lang="en-US" sz="2800" dirty="0"/>
              <a:t>In CIDR, a packet may match to multiple routing entries (prefix overlap), e.g.,</a:t>
            </a:r>
          </a:p>
          <a:p>
            <a:pPr lvl="1"/>
            <a:r>
              <a:rPr lang="en-US" sz="2400" dirty="0"/>
              <a:t>Addresses 208.12.16.0/24 to 208.12.31.0/24 are aggregated into 208.12.16.0/20.</a:t>
            </a:r>
          </a:p>
          <a:p>
            <a:pPr lvl="1"/>
            <a:r>
              <a:rPr lang="en-US" sz="2400" dirty="0"/>
              <a:t>Later on, the network with address 208.12.21.0/24 changed its ISP but does not want to renumber.</a:t>
            </a:r>
          </a:p>
          <a:p>
            <a:pPr lvl="1"/>
            <a:r>
              <a:rPr lang="en-US" sz="2400" dirty="0"/>
              <a:t>Now the previous addresses cannot be aggregated into a single route to 208.12.16.0/20.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924904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Prefix overlapping</a:t>
            </a:r>
            <a:endParaRPr lang="en-GB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E793CA27-C47B-4445-99EA-19A627D179B9}" type="slidenum">
              <a:rPr lang="en-GB"/>
              <a:pPr/>
              <a:t>27</a:t>
            </a:fld>
            <a:endParaRPr lang="en-GB"/>
          </a:p>
        </p:txBody>
      </p:sp>
      <p:sp>
        <p:nvSpPr>
          <p:cNvPr id="16281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62820" name="Oval 4"/>
          <p:cNvSpPr>
            <a:spLocks noChangeArrowheads="1"/>
          </p:cNvSpPr>
          <p:nvPr/>
        </p:nvSpPr>
        <p:spPr bwMode="auto">
          <a:xfrm>
            <a:off x="5265739" y="2630489"/>
            <a:ext cx="1881187" cy="923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2821" name="Text Box 5"/>
          <p:cNvSpPr txBox="1">
            <a:spLocks noChangeArrowheads="1"/>
          </p:cNvSpPr>
          <p:nvPr/>
        </p:nvSpPr>
        <p:spPr bwMode="auto">
          <a:xfrm>
            <a:off x="5448300" y="2636839"/>
            <a:ext cx="16383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Service provider A</a:t>
            </a:r>
          </a:p>
        </p:txBody>
      </p:sp>
      <p:sp>
        <p:nvSpPr>
          <p:cNvPr id="162822" name="Line 6"/>
          <p:cNvSpPr>
            <a:spLocks noChangeShapeType="1"/>
          </p:cNvSpPr>
          <p:nvPr/>
        </p:nvSpPr>
        <p:spPr bwMode="auto">
          <a:xfrm flipH="1" flipV="1">
            <a:off x="3994151" y="2552700"/>
            <a:ext cx="1395413" cy="298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2823" name="Line 7"/>
          <p:cNvSpPr>
            <a:spLocks noChangeShapeType="1"/>
          </p:cNvSpPr>
          <p:nvPr/>
        </p:nvSpPr>
        <p:spPr bwMode="auto">
          <a:xfrm flipH="1">
            <a:off x="4008438" y="2960688"/>
            <a:ext cx="1308100" cy="107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2824" name="Line 8"/>
          <p:cNvSpPr>
            <a:spLocks noChangeShapeType="1"/>
          </p:cNvSpPr>
          <p:nvPr/>
        </p:nvSpPr>
        <p:spPr bwMode="auto">
          <a:xfrm flipH="1">
            <a:off x="4008438" y="3295651"/>
            <a:ext cx="1325562" cy="20050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2825" name="Text Box 9"/>
          <p:cNvSpPr txBox="1">
            <a:spLocks noChangeArrowheads="1"/>
          </p:cNvSpPr>
          <p:nvPr/>
        </p:nvSpPr>
        <p:spPr bwMode="auto">
          <a:xfrm>
            <a:off x="4595813" y="2990850"/>
            <a:ext cx="277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:</a:t>
            </a:r>
          </a:p>
        </p:txBody>
      </p:sp>
      <p:sp>
        <p:nvSpPr>
          <p:cNvPr id="162826" name="Text Box 10"/>
          <p:cNvSpPr txBox="1">
            <a:spLocks noChangeArrowheads="1"/>
          </p:cNvSpPr>
          <p:nvPr/>
        </p:nvSpPr>
        <p:spPr bwMode="auto">
          <a:xfrm>
            <a:off x="7872414" y="2205039"/>
            <a:ext cx="2255837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2400">
              <a:latin typeface="Times New Roman" pitchFamily="18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208.12.16.0/20 ?</a:t>
            </a:r>
          </a:p>
        </p:txBody>
      </p:sp>
      <p:sp>
        <p:nvSpPr>
          <p:cNvPr id="162827" name="Line 11"/>
          <p:cNvSpPr>
            <a:spLocks noChangeShapeType="1"/>
          </p:cNvSpPr>
          <p:nvPr/>
        </p:nvSpPr>
        <p:spPr bwMode="auto">
          <a:xfrm>
            <a:off x="7162801" y="3021014"/>
            <a:ext cx="696913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2828" name="Text Box 12"/>
          <p:cNvSpPr txBox="1">
            <a:spLocks noChangeArrowheads="1"/>
          </p:cNvSpPr>
          <p:nvPr/>
        </p:nvSpPr>
        <p:spPr bwMode="auto">
          <a:xfrm>
            <a:off x="2279650" y="2336800"/>
            <a:ext cx="1785938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</a:rPr>
              <a:t>208.12.16.0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</a:rPr>
              <a:t>208.12.17.0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</a:rPr>
              <a:t>: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</a:rPr>
              <a:t>208.12.21.0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</a:rPr>
              <a:t>: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</a:rPr>
              <a:t>208.12.31.0</a:t>
            </a:r>
          </a:p>
        </p:txBody>
      </p:sp>
      <p:sp>
        <p:nvSpPr>
          <p:cNvPr id="162829" name="Oval 13"/>
          <p:cNvSpPr>
            <a:spLocks noChangeArrowheads="1"/>
          </p:cNvSpPr>
          <p:nvPr/>
        </p:nvSpPr>
        <p:spPr bwMode="auto">
          <a:xfrm>
            <a:off x="5303839" y="4233864"/>
            <a:ext cx="1881187" cy="923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2830" name="Text Box 14"/>
          <p:cNvSpPr txBox="1">
            <a:spLocks noChangeArrowheads="1"/>
          </p:cNvSpPr>
          <p:nvPr/>
        </p:nvSpPr>
        <p:spPr bwMode="auto">
          <a:xfrm>
            <a:off x="5486400" y="4240214"/>
            <a:ext cx="16383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Service provider B</a:t>
            </a:r>
          </a:p>
        </p:txBody>
      </p:sp>
      <p:sp>
        <p:nvSpPr>
          <p:cNvPr id="162831" name="Text Box 15"/>
          <p:cNvSpPr txBox="1">
            <a:spLocks noChangeArrowheads="1"/>
          </p:cNvSpPr>
          <p:nvPr/>
        </p:nvSpPr>
        <p:spPr bwMode="auto">
          <a:xfrm>
            <a:off x="7885114" y="3863976"/>
            <a:ext cx="2255837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2400">
              <a:latin typeface="Times New Roman" pitchFamily="18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208.12.21/24</a:t>
            </a:r>
          </a:p>
        </p:txBody>
      </p:sp>
      <p:sp>
        <p:nvSpPr>
          <p:cNvPr id="162832" name="Line 16"/>
          <p:cNvSpPr>
            <a:spLocks noChangeShapeType="1"/>
          </p:cNvSpPr>
          <p:nvPr/>
        </p:nvSpPr>
        <p:spPr bwMode="auto">
          <a:xfrm>
            <a:off x="7175501" y="4679950"/>
            <a:ext cx="696913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2833" name="Line 17"/>
          <p:cNvSpPr>
            <a:spLocks noChangeShapeType="1"/>
          </p:cNvSpPr>
          <p:nvPr/>
        </p:nvSpPr>
        <p:spPr bwMode="auto">
          <a:xfrm>
            <a:off x="4008438" y="4292601"/>
            <a:ext cx="129540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72380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069848" y="484632"/>
            <a:ext cx="10058400" cy="1115568"/>
          </a:xfrm>
        </p:spPr>
        <p:txBody>
          <a:bodyPr/>
          <a:lstStyle/>
          <a:p>
            <a:r>
              <a:rPr lang="en-US" dirty="0"/>
              <a:t>Prefix overlapping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005C91C-BA84-43AE-9FCB-B9C44875FE99}" type="slidenum">
              <a:rPr lang="en-GB"/>
              <a:pPr/>
              <a:t>28</a:t>
            </a:fld>
            <a:endParaRPr lang="en-GB"/>
          </a:p>
        </p:txBody>
      </p:sp>
      <p:sp>
        <p:nvSpPr>
          <p:cNvPr id="140291" name="Rectangle 1027"/>
          <p:cNvSpPr>
            <a:spLocks noGrp="1" noChangeArrowheads="1"/>
          </p:cNvSpPr>
          <p:nvPr>
            <p:ph sz="quarter" idx="1"/>
          </p:nvPr>
        </p:nvSpPr>
        <p:spPr>
          <a:xfrm>
            <a:off x="1143000" y="1772816"/>
            <a:ext cx="10168128" cy="4600552"/>
          </a:xfrm>
        </p:spPr>
        <p:txBody>
          <a:bodyPr/>
          <a:lstStyle/>
          <a:p>
            <a:r>
              <a:rPr lang="en-US" sz="2800" dirty="0"/>
              <a:t>Solution: Retain the route 208.12.16.0/20 and add a separate route to 208.12.21.0/24.</a:t>
            </a:r>
          </a:p>
          <a:p>
            <a:pPr lvl="1"/>
            <a:r>
              <a:rPr lang="en-US" sz="2400" dirty="0"/>
              <a:t>The latter route is known as an </a:t>
            </a:r>
            <a:r>
              <a:rPr lang="en-US" sz="2400" u="sng" dirty="0"/>
              <a:t>exception</a:t>
            </a:r>
            <a:r>
              <a:rPr lang="en-US" sz="2400" dirty="0"/>
              <a:t> to 208.12.16.0/20.</a:t>
            </a:r>
          </a:p>
          <a:p>
            <a:pPr lvl="1"/>
            <a:r>
              <a:rPr lang="en-US" sz="2400" dirty="0"/>
              <a:t>Use longest prefix match to forward packets to 208.12.21.0/24.</a:t>
            </a:r>
          </a:p>
          <a:p>
            <a:r>
              <a:rPr lang="en-US" sz="2800" dirty="0">
                <a:solidFill>
                  <a:srgbClr val="C00000"/>
                </a:solidFill>
              </a:rPr>
              <a:t>Longest prefix matching </a:t>
            </a:r>
            <a:r>
              <a:rPr lang="en-US" sz="2800" dirty="0"/>
              <a:t>algorithms</a:t>
            </a:r>
          </a:p>
        </p:txBody>
      </p:sp>
    </p:spTree>
    <p:extLst>
      <p:ext uri="{BB962C8B-B14F-4D97-AF65-F5344CB8AC3E}">
        <p14:creationId xmlns:p14="http://schemas.microsoft.com/office/powerpoint/2010/main" val="5635383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Difficulty with the classless addressing</a:t>
            </a:r>
            <a:endParaRPr lang="en-GB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5C2F737-E474-4283-9FDC-AF4A28B5CCA9}" type="slidenum">
              <a:rPr lang="en-GB"/>
              <a:pPr/>
              <a:t>29</a:t>
            </a:fld>
            <a:endParaRPr lang="en-GB"/>
          </a:p>
        </p:txBody>
      </p:sp>
      <p:sp>
        <p:nvSpPr>
          <p:cNvPr id="16384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143000" y="2093976"/>
            <a:ext cx="10210800" cy="4178808"/>
          </a:xfrm>
        </p:spPr>
        <p:txBody>
          <a:bodyPr/>
          <a:lstStyle/>
          <a:p>
            <a:r>
              <a:rPr lang="en-US" sz="2800" dirty="0"/>
              <a:t>Reducing forwarding table size </a:t>
            </a:r>
            <a:r>
              <a:rPr lang="en-US" sz="2800" dirty="0">
                <a:sym typeface="Wingdings" pitchFamily="2" charset="2"/>
              </a:rPr>
              <a:t> more complex IP address lookup</a:t>
            </a:r>
          </a:p>
          <a:p>
            <a:pPr lvl="1"/>
            <a:r>
              <a:rPr lang="en-US" sz="2400" dirty="0"/>
              <a:t>The destination prefixes have arbitrary lengths (instead of 3 lengths).</a:t>
            </a:r>
          </a:p>
          <a:p>
            <a:r>
              <a:rPr lang="en-US" sz="2800" dirty="0"/>
              <a:t>The length of the prefix cannot be derived from the destination address in the IP header.</a:t>
            </a:r>
          </a:p>
          <a:p>
            <a:r>
              <a:rPr lang="en-US" sz="2800" dirty="0"/>
              <a:t>Searching in two dimensions: the prefix length and value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8675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Routers vs switches</a:t>
            </a:r>
            <a:endParaRPr lang="en-GB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C535B30-C35D-48FE-B606-1F40FF1E0011}" type="slidenum">
              <a:rPr lang="en-GB"/>
              <a:pPr/>
              <a:t>3</a:t>
            </a:fld>
            <a:endParaRPr lang="en-GB"/>
          </a:p>
        </p:txBody>
      </p:sp>
      <p:sp>
        <p:nvSpPr>
          <p:cNvPr id="15053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143000" y="1905000"/>
            <a:ext cx="10168128" cy="4476328"/>
          </a:xfrm>
        </p:spPr>
        <p:txBody>
          <a:bodyPr>
            <a:noAutofit/>
          </a:bodyPr>
          <a:lstStyle/>
          <a:p>
            <a:r>
              <a:rPr lang="en-US" sz="2800" dirty="0"/>
              <a:t>Price/performance comparison</a:t>
            </a:r>
          </a:p>
          <a:p>
            <a:r>
              <a:rPr lang="en-US" sz="2800" dirty="0"/>
              <a:t>Besides packet forwarding, routers offer rich functionalities:</a:t>
            </a:r>
          </a:p>
          <a:p>
            <a:pPr lvl="1"/>
            <a:r>
              <a:rPr lang="en-US" sz="2400" dirty="0"/>
              <a:t>Support multiple network-layer protocols.</a:t>
            </a:r>
          </a:p>
          <a:p>
            <a:pPr lvl="1"/>
            <a:r>
              <a:rPr lang="en-US" sz="2400" dirty="0"/>
              <a:t>Block broadcast packets.</a:t>
            </a:r>
          </a:p>
          <a:p>
            <a:pPr lvl="1"/>
            <a:r>
              <a:rPr lang="en-US" sz="2400" dirty="0"/>
              <a:t>Provide type-of-service routing (differentiated service).</a:t>
            </a:r>
          </a:p>
          <a:p>
            <a:pPr lvl="1"/>
            <a:r>
              <a:rPr lang="en-US" sz="2400" dirty="0"/>
              <a:t>Perform admission control, per-flow </a:t>
            </a:r>
            <a:r>
              <a:rPr lang="en-US" sz="2400" dirty="0" err="1"/>
              <a:t>queueing</a:t>
            </a:r>
            <a:r>
              <a:rPr lang="en-US" sz="2400" dirty="0"/>
              <a:t>, resource reservation, and fair scheduling.</a:t>
            </a:r>
          </a:p>
          <a:p>
            <a:pPr lvl="1"/>
            <a:r>
              <a:rPr lang="en-US" sz="2400" dirty="0"/>
              <a:t>Assist in network congestion control.</a:t>
            </a:r>
          </a:p>
          <a:p>
            <a:pPr lvl="1"/>
            <a:r>
              <a:rPr lang="en-US" sz="2400" dirty="0"/>
              <a:t>Support tunneling</a:t>
            </a:r>
          </a:p>
          <a:p>
            <a:pPr lvl="1"/>
            <a:r>
              <a:rPr lang="en-US" sz="2400" dirty="0"/>
              <a:t>Support IP fragmentation</a:t>
            </a:r>
          </a:p>
          <a:p>
            <a:pPr lvl="1"/>
            <a:r>
              <a:rPr lang="en-US" sz="2400" dirty="0"/>
              <a:t>Perform NAT</a:t>
            </a:r>
            <a:r>
              <a:rPr lang="en-GB" sz="2400" dirty="0"/>
              <a:t>, etc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8034368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102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 classic solution based on binary tries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5B11CDA-42A7-4A5B-B3A6-1F5658DF011F}" type="slidenum">
              <a:rPr lang="en-GB"/>
              <a:pPr/>
              <a:t>30</a:t>
            </a:fld>
            <a:endParaRPr lang="en-GB"/>
          </a:p>
        </p:txBody>
      </p:sp>
      <p:sp>
        <p:nvSpPr>
          <p:cNvPr id="139267" name="Rectangle 1027"/>
          <p:cNvSpPr>
            <a:spLocks noGrp="1" noChangeArrowheads="1"/>
          </p:cNvSpPr>
          <p:nvPr>
            <p:ph sz="quarter" idx="1"/>
          </p:nvPr>
        </p:nvSpPr>
        <p:spPr>
          <a:xfrm>
            <a:off x="1143000" y="2209800"/>
            <a:ext cx="10168128" cy="4267200"/>
          </a:xfrm>
        </p:spPr>
        <p:txBody>
          <a:bodyPr/>
          <a:lstStyle/>
          <a:p>
            <a:r>
              <a:rPr lang="en-US" sz="2800" dirty="0"/>
              <a:t>A binary </a:t>
            </a:r>
            <a:r>
              <a:rPr lang="en-US" sz="2800" dirty="0" err="1"/>
              <a:t>trie</a:t>
            </a:r>
            <a:r>
              <a:rPr lang="en-US" sz="2800" dirty="0"/>
              <a:t> is used to represent a set of prefixes, e.g.,</a:t>
            </a:r>
          </a:p>
          <a:p>
            <a:pPr lvl="1"/>
            <a:r>
              <a:rPr lang="en-US" sz="2400" dirty="0"/>
              <a:t>node a: “0”, node c: “011”, and node </a:t>
            </a:r>
            <a:r>
              <a:rPr lang="en-US" sz="2400" dirty="0" err="1"/>
              <a:t>i</a:t>
            </a:r>
            <a:r>
              <a:rPr lang="en-US" sz="2400" dirty="0"/>
              <a:t>: “1111”</a:t>
            </a:r>
          </a:p>
          <a:p>
            <a:r>
              <a:rPr lang="en-US" sz="2800" dirty="0"/>
              <a:t>The shaded nodes are the prefixes that are stored in the router’s forwarding table.</a:t>
            </a:r>
          </a:p>
          <a:p>
            <a:r>
              <a:rPr lang="en-US" sz="2800" dirty="0"/>
              <a:t>Nodes c and b represent exceptions to prefix “0” (node a).</a:t>
            </a:r>
          </a:p>
          <a:p>
            <a:r>
              <a:rPr lang="en-US" sz="2800" dirty="0"/>
              <a:t>Given a destination address, </a:t>
            </a:r>
          </a:p>
          <a:p>
            <a:pPr lvl="1"/>
            <a:r>
              <a:rPr lang="en-US" sz="2400" dirty="0"/>
              <a:t>Traverse the tree according to the bits in the address and remember the last prefix visited.</a:t>
            </a:r>
          </a:p>
          <a:p>
            <a:pPr lvl="1"/>
            <a:r>
              <a:rPr lang="en-US" sz="2400" dirty="0"/>
              <a:t>End when there are no more branches to take.</a:t>
            </a:r>
          </a:p>
        </p:txBody>
      </p:sp>
    </p:spTree>
    <p:extLst>
      <p:ext uri="{BB962C8B-B14F-4D97-AF65-F5344CB8AC3E}">
        <p14:creationId xmlns:p14="http://schemas.microsoft.com/office/powerpoint/2010/main" val="262547769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9848" y="484632"/>
            <a:ext cx="10058400" cy="983383"/>
          </a:xfrm>
        </p:spPr>
        <p:txBody>
          <a:bodyPr/>
          <a:lstStyle/>
          <a:p>
            <a:r>
              <a:rPr lang="en-US" dirty="0"/>
              <a:t>A binary </a:t>
            </a:r>
            <a:r>
              <a:rPr lang="en-US" dirty="0" err="1"/>
              <a:t>trie</a:t>
            </a:r>
            <a:endParaRPr lang="en-US" dirty="0"/>
          </a:p>
        </p:txBody>
      </p:sp>
      <p:sp>
        <p:nvSpPr>
          <p:cNvPr id="5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3B163DB9-752D-4640-92A2-1E7E9F489DDE}" type="slidenum">
              <a:rPr lang="en-GB"/>
              <a:pPr/>
              <a:t>31</a:t>
            </a:fld>
            <a:endParaRPr lang="en-GB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1D463AD7-5111-28A7-37CE-15D65CC7F16C}"/>
              </a:ext>
            </a:extLst>
          </p:cNvPr>
          <p:cNvGrpSpPr/>
          <p:nvPr/>
        </p:nvGrpSpPr>
        <p:grpSpPr>
          <a:xfrm>
            <a:off x="3431704" y="1524000"/>
            <a:ext cx="5715000" cy="4953000"/>
            <a:chOff x="3431704" y="1772816"/>
            <a:chExt cx="5715000" cy="4953000"/>
          </a:xfrm>
        </p:grpSpPr>
        <p:sp>
          <p:nvSpPr>
            <p:cNvPr id="141351" name="Line 39"/>
            <p:cNvSpPr>
              <a:spLocks noChangeShapeType="1"/>
            </p:cNvSpPr>
            <p:nvPr/>
          </p:nvSpPr>
          <p:spPr bwMode="auto">
            <a:xfrm>
              <a:off x="8384704" y="4744616"/>
              <a:ext cx="533400" cy="838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350" name="Line 38"/>
            <p:cNvSpPr>
              <a:spLocks noChangeShapeType="1"/>
            </p:cNvSpPr>
            <p:nvPr/>
          </p:nvSpPr>
          <p:spPr bwMode="auto">
            <a:xfrm flipH="1">
              <a:off x="8232304" y="4820816"/>
              <a:ext cx="152400" cy="762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349" name="Line 37"/>
            <p:cNvSpPr>
              <a:spLocks noChangeShapeType="1"/>
            </p:cNvSpPr>
            <p:nvPr/>
          </p:nvSpPr>
          <p:spPr bwMode="auto">
            <a:xfrm>
              <a:off x="7394104" y="4897016"/>
              <a:ext cx="228600" cy="685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348" name="Line 36"/>
            <p:cNvSpPr>
              <a:spLocks noChangeShapeType="1"/>
            </p:cNvSpPr>
            <p:nvPr/>
          </p:nvSpPr>
          <p:spPr bwMode="auto">
            <a:xfrm flipH="1">
              <a:off x="6936904" y="4973216"/>
              <a:ext cx="30480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347" name="Line 35"/>
            <p:cNvSpPr>
              <a:spLocks noChangeShapeType="1"/>
            </p:cNvSpPr>
            <p:nvPr/>
          </p:nvSpPr>
          <p:spPr bwMode="auto">
            <a:xfrm>
              <a:off x="7851304" y="4058816"/>
              <a:ext cx="45720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346" name="Line 34"/>
            <p:cNvSpPr>
              <a:spLocks noChangeShapeType="1"/>
            </p:cNvSpPr>
            <p:nvPr/>
          </p:nvSpPr>
          <p:spPr bwMode="auto">
            <a:xfrm flipH="1">
              <a:off x="7394104" y="4058816"/>
              <a:ext cx="30480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345" name="Line 33"/>
            <p:cNvSpPr>
              <a:spLocks noChangeShapeType="1"/>
            </p:cNvSpPr>
            <p:nvPr/>
          </p:nvSpPr>
          <p:spPr bwMode="auto">
            <a:xfrm>
              <a:off x="7165504" y="3068216"/>
              <a:ext cx="457200" cy="609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343" name="Line 31"/>
            <p:cNvSpPr>
              <a:spLocks noChangeShapeType="1"/>
            </p:cNvSpPr>
            <p:nvPr/>
          </p:nvSpPr>
          <p:spPr bwMode="auto">
            <a:xfrm flipH="1">
              <a:off x="6555904" y="3068216"/>
              <a:ext cx="381000" cy="609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344" name="Line 32"/>
            <p:cNvSpPr>
              <a:spLocks noChangeShapeType="1"/>
            </p:cNvSpPr>
            <p:nvPr/>
          </p:nvSpPr>
          <p:spPr bwMode="auto">
            <a:xfrm flipH="1">
              <a:off x="6174904" y="4058816"/>
              <a:ext cx="228600" cy="609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332" name="Line 20"/>
            <p:cNvSpPr>
              <a:spLocks noChangeShapeType="1"/>
            </p:cNvSpPr>
            <p:nvPr/>
          </p:nvSpPr>
          <p:spPr bwMode="auto">
            <a:xfrm>
              <a:off x="4803304" y="3982616"/>
              <a:ext cx="45720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329" name="Line 17"/>
            <p:cNvSpPr>
              <a:spLocks noChangeShapeType="1"/>
            </p:cNvSpPr>
            <p:nvPr/>
          </p:nvSpPr>
          <p:spPr bwMode="auto">
            <a:xfrm flipH="1">
              <a:off x="4346104" y="3982616"/>
              <a:ext cx="30480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322" name="Line 10"/>
            <p:cNvSpPr>
              <a:spLocks noChangeShapeType="1"/>
            </p:cNvSpPr>
            <p:nvPr/>
          </p:nvSpPr>
          <p:spPr bwMode="auto">
            <a:xfrm>
              <a:off x="5336704" y="2153816"/>
              <a:ext cx="1447800" cy="762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321" name="Line 9"/>
            <p:cNvSpPr>
              <a:spLocks noChangeShapeType="1"/>
            </p:cNvSpPr>
            <p:nvPr/>
          </p:nvSpPr>
          <p:spPr bwMode="auto">
            <a:xfrm flipH="1">
              <a:off x="4041304" y="2153816"/>
              <a:ext cx="1066800" cy="762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317" name="Oval 5"/>
            <p:cNvSpPr>
              <a:spLocks noChangeArrowheads="1"/>
            </p:cNvSpPr>
            <p:nvPr/>
          </p:nvSpPr>
          <p:spPr bwMode="auto">
            <a:xfrm>
              <a:off x="4955704" y="1772816"/>
              <a:ext cx="457200" cy="4572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319" name="Oval 7"/>
            <p:cNvSpPr>
              <a:spLocks noChangeArrowheads="1"/>
            </p:cNvSpPr>
            <p:nvPr/>
          </p:nvSpPr>
          <p:spPr bwMode="auto">
            <a:xfrm>
              <a:off x="3660304" y="2687216"/>
              <a:ext cx="457200" cy="457200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2400"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141320" name="Oval 8"/>
            <p:cNvSpPr>
              <a:spLocks noChangeArrowheads="1"/>
            </p:cNvSpPr>
            <p:nvPr/>
          </p:nvSpPr>
          <p:spPr bwMode="auto">
            <a:xfrm>
              <a:off x="6784504" y="2687216"/>
              <a:ext cx="457200" cy="457200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2400">
                  <a:latin typeface="Times New Roman" pitchFamily="18" charset="0"/>
                </a:rPr>
                <a:t>d</a:t>
              </a:r>
            </a:p>
          </p:txBody>
        </p:sp>
        <p:sp>
          <p:nvSpPr>
            <p:cNvPr id="141323" name="Oval 11"/>
            <p:cNvSpPr>
              <a:spLocks noChangeArrowheads="1"/>
            </p:cNvSpPr>
            <p:nvPr/>
          </p:nvSpPr>
          <p:spPr bwMode="auto">
            <a:xfrm>
              <a:off x="4498504" y="3601616"/>
              <a:ext cx="457200" cy="4572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GB" sz="2400">
                <a:latin typeface="Times New Roman" pitchFamily="18" charset="0"/>
              </a:endParaRPr>
            </a:p>
          </p:txBody>
        </p:sp>
        <p:sp>
          <p:nvSpPr>
            <p:cNvPr id="141324" name="Oval 12"/>
            <p:cNvSpPr>
              <a:spLocks noChangeArrowheads="1"/>
            </p:cNvSpPr>
            <p:nvPr/>
          </p:nvSpPr>
          <p:spPr bwMode="auto">
            <a:xfrm>
              <a:off x="4041304" y="4516016"/>
              <a:ext cx="457200" cy="4572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GB" sz="2400">
                <a:latin typeface="Times New Roman" pitchFamily="18" charset="0"/>
              </a:endParaRPr>
            </a:p>
          </p:txBody>
        </p:sp>
        <p:sp>
          <p:nvSpPr>
            <p:cNvPr id="141325" name="Oval 13"/>
            <p:cNvSpPr>
              <a:spLocks noChangeArrowheads="1"/>
            </p:cNvSpPr>
            <p:nvPr/>
          </p:nvSpPr>
          <p:spPr bwMode="auto">
            <a:xfrm>
              <a:off x="5108104" y="4516016"/>
              <a:ext cx="457200" cy="457200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2400">
                  <a:latin typeface="Times New Roman" pitchFamily="18" charset="0"/>
                </a:rPr>
                <a:t>c</a:t>
              </a:r>
            </a:p>
          </p:txBody>
        </p:sp>
        <p:sp>
          <p:nvSpPr>
            <p:cNvPr id="141326" name="Oval 14"/>
            <p:cNvSpPr>
              <a:spLocks noChangeArrowheads="1"/>
            </p:cNvSpPr>
            <p:nvPr/>
          </p:nvSpPr>
          <p:spPr bwMode="auto">
            <a:xfrm>
              <a:off x="3736504" y="5354216"/>
              <a:ext cx="457200" cy="4572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GB" sz="2400">
                <a:latin typeface="Times New Roman" pitchFamily="18" charset="0"/>
              </a:endParaRPr>
            </a:p>
          </p:txBody>
        </p:sp>
        <p:sp>
          <p:nvSpPr>
            <p:cNvPr id="141327" name="Oval 15"/>
            <p:cNvSpPr>
              <a:spLocks noChangeArrowheads="1"/>
            </p:cNvSpPr>
            <p:nvPr/>
          </p:nvSpPr>
          <p:spPr bwMode="auto">
            <a:xfrm>
              <a:off x="3431704" y="6268616"/>
              <a:ext cx="457200" cy="457200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2400">
                  <a:latin typeface="Times New Roman" pitchFamily="18" charset="0"/>
                </a:rPr>
                <a:t>b</a:t>
              </a:r>
            </a:p>
          </p:txBody>
        </p:sp>
        <p:sp>
          <p:nvSpPr>
            <p:cNvPr id="141328" name="Line 16"/>
            <p:cNvSpPr>
              <a:spLocks noChangeShapeType="1"/>
            </p:cNvSpPr>
            <p:nvPr/>
          </p:nvSpPr>
          <p:spPr bwMode="auto">
            <a:xfrm>
              <a:off x="3965104" y="3144416"/>
              <a:ext cx="60960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330" name="Line 18"/>
            <p:cNvSpPr>
              <a:spLocks noChangeShapeType="1"/>
            </p:cNvSpPr>
            <p:nvPr/>
          </p:nvSpPr>
          <p:spPr bwMode="auto">
            <a:xfrm flipH="1">
              <a:off x="4041304" y="4973216"/>
              <a:ext cx="15240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331" name="Line 19"/>
            <p:cNvSpPr>
              <a:spLocks noChangeShapeType="1"/>
            </p:cNvSpPr>
            <p:nvPr/>
          </p:nvSpPr>
          <p:spPr bwMode="auto">
            <a:xfrm flipH="1">
              <a:off x="3736504" y="5811416"/>
              <a:ext cx="15240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333" name="Oval 21"/>
            <p:cNvSpPr>
              <a:spLocks noChangeArrowheads="1"/>
            </p:cNvSpPr>
            <p:nvPr/>
          </p:nvSpPr>
          <p:spPr bwMode="auto">
            <a:xfrm>
              <a:off x="6251104" y="3601616"/>
              <a:ext cx="457200" cy="4572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GB" sz="2400">
                <a:latin typeface="Times New Roman" pitchFamily="18" charset="0"/>
              </a:endParaRPr>
            </a:p>
          </p:txBody>
        </p:sp>
        <p:sp>
          <p:nvSpPr>
            <p:cNvPr id="141334" name="Oval 22"/>
            <p:cNvSpPr>
              <a:spLocks noChangeArrowheads="1"/>
            </p:cNvSpPr>
            <p:nvPr/>
          </p:nvSpPr>
          <p:spPr bwMode="auto">
            <a:xfrm>
              <a:off x="5946304" y="4516016"/>
              <a:ext cx="457200" cy="457200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2400">
                  <a:latin typeface="Times New Roman" pitchFamily="18" charset="0"/>
                </a:rPr>
                <a:t>e</a:t>
              </a:r>
            </a:p>
          </p:txBody>
        </p:sp>
        <p:sp>
          <p:nvSpPr>
            <p:cNvPr id="141335" name="Oval 23"/>
            <p:cNvSpPr>
              <a:spLocks noChangeArrowheads="1"/>
            </p:cNvSpPr>
            <p:nvPr/>
          </p:nvSpPr>
          <p:spPr bwMode="auto">
            <a:xfrm>
              <a:off x="7470304" y="3601616"/>
              <a:ext cx="457200" cy="4572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GB" sz="2400">
                <a:latin typeface="Times New Roman" pitchFamily="18" charset="0"/>
              </a:endParaRPr>
            </a:p>
          </p:txBody>
        </p:sp>
        <p:sp>
          <p:nvSpPr>
            <p:cNvPr id="141336" name="Oval 24"/>
            <p:cNvSpPr>
              <a:spLocks noChangeArrowheads="1"/>
            </p:cNvSpPr>
            <p:nvPr/>
          </p:nvSpPr>
          <p:spPr bwMode="auto">
            <a:xfrm>
              <a:off x="7089304" y="4516016"/>
              <a:ext cx="457200" cy="4572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GB" sz="2400">
                <a:latin typeface="Times New Roman" pitchFamily="18" charset="0"/>
              </a:endParaRPr>
            </a:p>
          </p:txBody>
        </p:sp>
        <p:sp>
          <p:nvSpPr>
            <p:cNvPr id="141337" name="Oval 25"/>
            <p:cNvSpPr>
              <a:spLocks noChangeArrowheads="1"/>
            </p:cNvSpPr>
            <p:nvPr/>
          </p:nvSpPr>
          <p:spPr bwMode="auto">
            <a:xfrm>
              <a:off x="8156104" y="4516016"/>
              <a:ext cx="457200" cy="4572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GB" sz="2400">
                <a:latin typeface="Times New Roman" pitchFamily="18" charset="0"/>
              </a:endParaRPr>
            </a:p>
          </p:txBody>
        </p:sp>
        <p:sp>
          <p:nvSpPr>
            <p:cNvPr id="141338" name="Oval 26"/>
            <p:cNvSpPr>
              <a:spLocks noChangeArrowheads="1"/>
            </p:cNvSpPr>
            <p:nvPr/>
          </p:nvSpPr>
          <p:spPr bwMode="auto">
            <a:xfrm>
              <a:off x="6632104" y="5430416"/>
              <a:ext cx="457200" cy="457200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2400">
                  <a:latin typeface="Times New Roman" pitchFamily="18" charset="0"/>
                </a:rPr>
                <a:t>f</a:t>
              </a:r>
            </a:p>
          </p:txBody>
        </p:sp>
        <p:sp>
          <p:nvSpPr>
            <p:cNvPr id="141339" name="Oval 27"/>
            <p:cNvSpPr>
              <a:spLocks noChangeArrowheads="1"/>
            </p:cNvSpPr>
            <p:nvPr/>
          </p:nvSpPr>
          <p:spPr bwMode="auto">
            <a:xfrm>
              <a:off x="7394104" y="5430416"/>
              <a:ext cx="457200" cy="457200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2400">
                  <a:latin typeface="Times New Roman" pitchFamily="18" charset="0"/>
                </a:rPr>
                <a:t>g</a:t>
              </a:r>
            </a:p>
          </p:txBody>
        </p:sp>
        <p:sp>
          <p:nvSpPr>
            <p:cNvPr id="141341" name="Oval 29"/>
            <p:cNvSpPr>
              <a:spLocks noChangeArrowheads="1"/>
            </p:cNvSpPr>
            <p:nvPr/>
          </p:nvSpPr>
          <p:spPr bwMode="auto">
            <a:xfrm>
              <a:off x="8003704" y="5430416"/>
              <a:ext cx="457200" cy="457200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2400">
                  <a:latin typeface="Times New Roman" pitchFamily="18" charset="0"/>
                </a:rPr>
                <a:t>h</a:t>
              </a:r>
            </a:p>
          </p:txBody>
        </p:sp>
        <p:sp>
          <p:nvSpPr>
            <p:cNvPr id="141342" name="Oval 30"/>
            <p:cNvSpPr>
              <a:spLocks noChangeArrowheads="1"/>
            </p:cNvSpPr>
            <p:nvPr/>
          </p:nvSpPr>
          <p:spPr bwMode="auto">
            <a:xfrm>
              <a:off x="8689504" y="5430416"/>
              <a:ext cx="457200" cy="457200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2400">
                  <a:latin typeface="Times New Roman" pitchFamily="18" charset="0"/>
                </a:rPr>
                <a:t>i</a:t>
              </a:r>
            </a:p>
          </p:txBody>
        </p:sp>
        <p:sp>
          <p:nvSpPr>
            <p:cNvPr id="141352" name="Text Box 40"/>
            <p:cNvSpPr txBox="1">
              <a:spLocks noChangeArrowheads="1"/>
            </p:cNvSpPr>
            <p:nvPr/>
          </p:nvSpPr>
          <p:spPr bwMode="auto">
            <a:xfrm>
              <a:off x="4269904" y="2230017"/>
              <a:ext cx="3048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>
                  <a:latin typeface="Times New Roman" pitchFamily="18" charset="0"/>
                </a:rPr>
                <a:t>0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41353" name="Rectangle 41"/>
            <p:cNvSpPr>
              <a:spLocks noChangeArrowheads="1"/>
            </p:cNvSpPr>
            <p:nvPr/>
          </p:nvSpPr>
          <p:spPr bwMode="auto">
            <a:xfrm>
              <a:off x="3736504" y="4897017"/>
              <a:ext cx="31115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000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141354" name="Rectangle 42"/>
            <p:cNvSpPr>
              <a:spLocks noChangeArrowheads="1"/>
            </p:cNvSpPr>
            <p:nvPr/>
          </p:nvSpPr>
          <p:spPr bwMode="auto">
            <a:xfrm>
              <a:off x="4117504" y="3982617"/>
              <a:ext cx="31115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000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141356" name="Rectangle 44"/>
            <p:cNvSpPr>
              <a:spLocks noChangeArrowheads="1"/>
            </p:cNvSpPr>
            <p:nvPr/>
          </p:nvSpPr>
          <p:spPr bwMode="auto">
            <a:xfrm>
              <a:off x="3431704" y="5811417"/>
              <a:ext cx="31115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000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141357" name="Rectangle 45"/>
            <p:cNvSpPr>
              <a:spLocks noChangeArrowheads="1"/>
            </p:cNvSpPr>
            <p:nvPr/>
          </p:nvSpPr>
          <p:spPr bwMode="auto">
            <a:xfrm>
              <a:off x="6403504" y="3144417"/>
              <a:ext cx="31115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000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141358" name="Rectangle 46"/>
            <p:cNvSpPr>
              <a:spLocks noChangeArrowheads="1"/>
            </p:cNvSpPr>
            <p:nvPr/>
          </p:nvSpPr>
          <p:spPr bwMode="auto">
            <a:xfrm>
              <a:off x="6022504" y="4058817"/>
              <a:ext cx="31115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000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141359" name="Rectangle 47"/>
            <p:cNvSpPr>
              <a:spLocks noChangeArrowheads="1"/>
            </p:cNvSpPr>
            <p:nvPr/>
          </p:nvSpPr>
          <p:spPr bwMode="auto">
            <a:xfrm>
              <a:off x="7241704" y="4058817"/>
              <a:ext cx="31115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000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141360" name="Rectangle 48"/>
            <p:cNvSpPr>
              <a:spLocks noChangeArrowheads="1"/>
            </p:cNvSpPr>
            <p:nvPr/>
          </p:nvSpPr>
          <p:spPr bwMode="auto">
            <a:xfrm>
              <a:off x="6784504" y="4973217"/>
              <a:ext cx="31115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000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141361" name="Rectangle 49"/>
            <p:cNvSpPr>
              <a:spLocks noChangeArrowheads="1"/>
            </p:cNvSpPr>
            <p:nvPr/>
          </p:nvSpPr>
          <p:spPr bwMode="auto">
            <a:xfrm>
              <a:off x="8003704" y="4973217"/>
              <a:ext cx="31115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000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141362" name="Rectangle 50"/>
            <p:cNvSpPr>
              <a:spLocks noChangeArrowheads="1"/>
            </p:cNvSpPr>
            <p:nvPr/>
          </p:nvSpPr>
          <p:spPr bwMode="auto">
            <a:xfrm>
              <a:off x="6022504" y="2230017"/>
              <a:ext cx="31115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000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141363" name="Rectangle 51"/>
            <p:cNvSpPr>
              <a:spLocks noChangeArrowheads="1"/>
            </p:cNvSpPr>
            <p:nvPr/>
          </p:nvSpPr>
          <p:spPr bwMode="auto">
            <a:xfrm>
              <a:off x="5108104" y="3982617"/>
              <a:ext cx="31115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000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141364" name="Rectangle 52"/>
            <p:cNvSpPr>
              <a:spLocks noChangeArrowheads="1"/>
            </p:cNvSpPr>
            <p:nvPr/>
          </p:nvSpPr>
          <p:spPr bwMode="auto">
            <a:xfrm>
              <a:off x="4339754" y="3144417"/>
              <a:ext cx="31115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000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141365" name="Rectangle 53"/>
            <p:cNvSpPr>
              <a:spLocks noChangeArrowheads="1"/>
            </p:cNvSpPr>
            <p:nvPr/>
          </p:nvSpPr>
          <p:spPr bwMode="auto">
            <a:xfrm>
              <a:off x="7470304" y="3144417"/>
              <a:ext cx="31115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000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141366" name="Rectangle 54"/>
            <p:cNvSpPr>
              <a:spLocks noChangeArrowheads="1"/>
            </p:cNvSpPr>
            <p:nvPr/>
          </p:nvSpPr>
          <p:spPr bwMode="auto">
            <a:xfrm>
              <a:off x="8073554" y="4042942"/>
              <a:ext cx="31115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000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141367" name="Rectangle 55"/>
            <p:cNvSpPr>
              <a:spLocks noChangeArrowheads="1"/>
            </p:cNvSpPr>
            <p:nvPr/>
          </p:nvSpPr>
          <p:spPr bwMode="auto">
            <a:xfrm>
              <a:off x="8689504" y="4973217"/>
              <a:ext cx="31115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000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141368" name="Rectangle 56"/>
            <p:cNvSpPr>
              <a:spLocks noChangeArrowheads="1"/>
            </p:cNvSpPr>
            <p:nvPr/>
          </p:nvSpPr>
          <p:spPr bwMode="auto">
            <a:xfrm>
              <a:off x="7470304" y="4973217"/>
              <a:ext cx="31115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000">
                  <a:latin typeface="Times New Roman" pitchFamily="18" charset="0"/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0922719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9848" y="484632"/>
            <a:ext cx="10058400" cy="1115568"/>
          </a:xfrm>
        </p:spPr>
        <p:txBody>
          <a:bodyPr/>
          <a:lstStyle/>
          <a:p>
            <a:r>
              <a:rPr lang="en-US" dirty="0"/>
              <a:t>A binary </a:t>
            </a:r>
            <a:r>
              <a:rPr lang="en-US" dirty="0" err="1"/>
              <a:t>trie</a:t>
            </a:r>
            <a:endParaRPr lang="en-GB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B5DD6C4-21C0-4B9D-9BAC-C7D806AC4B0F}" type="slidenum">
              <a:rPr lang="en-GB"/>
              <a:pPr/>
              <a:t>32</a:t>
            </a:fld>
            <a:endParaRPr lang="en-GB"/>
          </a:p>
        </p:txBody>
      </p:sp>
      <p:sp>
        <p:nvSpPr>
          <p:cNvPr id="16486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143000" y="1700808"/>
            <a:ext cx="10287000" cy="4395192"/>
          </a:xfrm>
        </p:spPr>
        <p:txBody>
          <a:bodyPr/>
          <a:lstStyle/>
          <a:p>
            <a:r>
              <a:rPr lang="en-US" sz="2800" dirty="0"/>
              <a:t>For example, the </a:t>
            </a:r>
            <a:r>
              <a:rPr lang="en-US" sz="2800" dirty="0">
                <a:solidFill>
                  <a:srgbClr val="C00000"/>
                </a:solidFill>
              </a:rPr>
              <a:t>best matching prefix </a:t>
            </a:r>
            <a:r>
              <a:rPr lang="en-US" sz="2800" dirty="0"/>
              <a:t>(BMP) for an address starting with 10110 is prefix d (1).</a:t>
            </a:r>
          </a:p>
          <a:p>
            <a:r>
              <a:rPr lang="en-US" sz="2800" dirty="0"/>
              <a:t>Updating a binary </a:t>
            </a:r>
            <a:r>
              <a:rPr lang="en-US" sz="2800" dirty="0" err="1"/>
              <a:t>trie</a:t>
            </a:r>
            <a:r>
              <a:rPr lang="en-US" sz="2800" dirty="0"/>
              <a:t> is simple:</a:t>
            </a:r>
          </a:p>
          <a:p>
            <a:pPr lvl="1"/>
            <a:r>
              <a:rPr lang="en-US" sz="2400" dirty="0"/>
              <a:t>Traverse the tree until there is no path to take; then insert the node.</a:t>
            </a:r>
          </a:p>
          <a:p>
            <a:r>
              <a:rPr lang="en-US" sz="2800" dirty="0"/>
              <a:t>Sequential prefix search by length</a:t>
            </a:r>
          </a:p>
          <a:p>
            <a:pPr lvl="1"/>
            <a:r>
              <a:rPr lang="en-US" sz="2400" dirty="0"/>
              <a:t>Effective if the prefixes are densely populated.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04288537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069848" y="484632"/>
            <a:ext cx="10058400" cy="1039368"/>
          </a:xfrm>
        </p:spPr>
        <p:txBody>
          <a:bodyPr/>
          <a:lstStyle/>
          <a:p>
            <a:r>
              <a:rPr lang="en-US" dirty="0"/>
              <a:t>Path-compressed tries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D33C2160-3AA3-497F-BAF0-80D44F20478E}" type="slidenum">
              <a:rPr lang="en-GB"/>
              <a:pPr/>
              <a:t>33</a:t>
            </a:fld>
            <a:endParaRPr lang="en-GB"/>
          </a:p>
        </p:txBody>
      </p:sp>
      <p:sp>
        <p:nvSpPr>
          <p:cNvPr id="142339" name="Rectangle 1027"/>
          <p:cNvSpPr>
            <a:spLocks noGrp="1" noChangeArrowheads="1"/>
          </p:cNvSpPr>
          <p:nvPr>
            <p:ph sz="quarter" idx="1"/>
          </p:nvPr>
        </p:nvSpPr>
        <p:spPr>
          <a:xfrm>
            <a:off x="1069848" y="1600200"/>
            <a:ext cx="10058400" cy="4572000"/>
          </a:xfrm>
        </p:spPr>
        <p:txBody>
          <a:bodyPr/>
          <a:lstStyle/>
          <a:p>
            <a:r>
              <a:rPr lang="en-US" sz="2800" dirty="0"/>
              <a:t>Key observations:</a:t>
            </a:r>
          </a:p>
          <a:p>
            <a:pPr lvl="1"/>
            <a:r>
              <a:rPr lang="en-US" sz="2400" dirty="0"/>
              <a:t>A branch of one-child nodes in a binary </a:t>
            </a:r>
            <a:r>
              <a:rPr lang="en-US" sz="2400" dirty="0" err="1"/>
              <a:t>trie</a:t>
            </a:r>
            <a:r>
              <a:rPr lang="en-US" sz="2400" dirty="0"/>
              <a:t> does not help reducing the search space.</a:t>
            </a:r>
          </a:p>
          <a:p>
            <a:pPr lvl="1"/>
            <a:r>
              <a:rPr lang="en-US" sz="2400" dirty="0"/>
              <a:t>One-child nodes consume additional memory.</a:t>
            </a:r>
          </a:p>
          <a:p>
            <a:r>
              <a:rPr lang="en-US" sz="2800" dirty="0"/>
              <a:t>Approach:</a:t>
            </a:r>
          </a:p>
          <a:p>
            <a:pPr lvl="1"/>
            <a:r>
              <a:rPr lang="en-US" sz="2400" dirty="0"/>
              <a:t>Collapse the branches of one-child nodes.</a:t>
            </a:r>
          </a:p>
          <a:p>
            <a:pPr lvl="1"/>
            <a:r>
              <a:rPr lang="en-US" sz="2400" dirty="0"/>
              <a:t>Additional information stored in the one-child nodes need to be retained in the remaining nodes.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66781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9848" y="484632"/>
            <a:ext cx="10058400" cy="1103376"/>
          </a:xfrm>
        </p:spPr>
        <p:txBody>
          <a:bodyPr>
            <a:normAutofit/>
          </a:bodyPr>
          <a:lstStyle/>
          <a:p>
            <a:r>
              <a:rPr lang="en-US" dirty="0"/>
              <a:t>Path-compressed tries</a:t>
            </a:r>
            <a:endParaRPr lang="en-GB" dirty="0"/>
          </a:p>
        </p:txBody>
      </p:sp>
      <p:sp>
        <p:nvSpPr>
          <p:cNvPr id="4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94B6380-93D9-44A6-AA97-F2D04F9935D8}" type="slidenum">
              <a:rPr lang="en-GB"/>
              <a:pPr/>
              <a:t>34</a:t>
            </a:fld>
            <a:endParaRPr lang="en-GB"/>
          </a:p>
        </p:txBody>
      </p:sp>
      <p:sp>
        <p:nvSpPr>
          <p:cNvPr id="16589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5892" name="Line 4"/>
          <p:cNvSpPr>
            <a:spLocks noChangeShapeType="1"/>
          </p:cNvSpPr>
          <p:nvPr/>
        </p:nvSpPr>
        <p:spPr bwMode="auto">
          <a:xfrm flipH="1">
            <a:off x="3581400" y="2947988"/>
            <a:ext cx="4572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5893" name="Line 5"/>
          <p:cNvSpPr>
            <a:spLocks noChangeShapeType="1"/>
          </p:cNvSpPr>
          <p:nvPr/>
        </p:nvSpPr>
        <p:spPr bwMode="auto">
          <a:xfrm>
            <a:off x="4114800" y="3100388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5894" name="Line 6"/>
          <p:cNvSpPr>
            <a:spLocks noChangeShapeType="1"/>
          </p:cNvSpPr>
          <p:nvPr/>
        </p:nvSpPr>
        <p:spPr bwMode="auto">
          <a:xfrm>
            <a:off x="8534400" y="4776788"/>
            <a:ext cx="5334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5895" name="Line 7"/>
          <p:cNvSpPr>
            <a:spLocks noChangeShapeType="1"/>
          </p:cNvSpPr>
          <p:nvPr/>
        </p:nvSpPr>
        <p:spPr bwMode="auto">
          <a:xfrm flipH="1">
            <a:off x="8382000" y="4852988"/>
            <a:ext cx="152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5896" name="Line 8"/>
          <p:cNvSpPr>
            <a:spLocks noChangeShapeType="1"/>
          </p:cNvSpPr>
          <p:nvPr/>
        </p:nvSpPr>
        <p:spPr bwMode="auto">
          <a:xfrm>
            <a:off x="7543800" y="4929188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5897" name="Line 9"/>
          <p:cNvSpPr>
            <a:spLocks noChangeShapeType="1"/>
          </p:cNvSpPr>
          <p:nvPr/>
        </p:nvSpPr>
        <p:spPr bwMode="auto">
          <a:xfrm flipH="1">
            <a:off x="7086600" y="5005388"/>
            <a:ext cx="304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5898" name="Line 10"/>
          <p:cNvSpPr>
            <a:spLocks noChangeShapeType="1"/>
          </p:cNvSpPr>
          <p:nvPr/>
        </p:nvSpPr>
        <p:spPr bwMode="auto">
          <a:xfrm>
            <a:off x="8001000" y="4090988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5899" name="Line 11"/>
          <p:cNvSpPr>
            <a:spLocks noChangeShapeType="1"/>
          </p:cNvSpPr>
          <p:nvPr/>
        </p:nvSpPr>
        <p:spPr bwMode="auto">
          <a:xfrm flipH="1">
            <a:off x="7543800" y="4090988"/>
            <a:ext cx="304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5900" name="Line 12"/>
          <p:cNvSpPr>
            <a:spLocks noChangeShapeType="1"/>
          </p:cNvSpPr>
          <p:nvPr/>
        </p:nvSpPr>
        <p:spPr bwMode="auto">
          <a:xfrm>
            <a:off x="7315200" y="3100388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5901" name="Line 13"/>
          <p:cNvSpPr>
            <a:spLocks noChangeShapeType="1"/>
          </p:cNvSpPr>
          <p:nvPr/>
        </p:nvSpPr>
        <p:spPr bwMode="auto">
          <a:xfrm flipH="1">
            <a:off x="6705600" y="3100388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5902" name="Line 14"/>
          <p:cNvSpPr>
            <a:spLocks noChangeShapeType="1"/>
          </p:cNvSpPr>
          <p:nvPr/>
        </p:nvSpPr>
        <p:spPr bwMode="auto">
          <a:xfrm>
            <a:off x="5486400" y="2185988"/>
            <a:ext cx="1447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5903" name="Line 15"/>
          <p:cNvSpPr>
            <a:spLocks noChangeShapeType="1"/>
          </p:cNvSpPr>
          <p:nvPr/>
        </p:nvSpPr>
        <p:spPr bwMode="auto">
          <a:xfrm flipH="1">
            <a:off x="4191000" y="2185988"/>
            <a:ext cx="1066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5904" name="Oval 16"/>
          <p:cNvSpPr>
            <a:spLocks noChangeArrowheads="1"/>
          </p:cNvSpPr>
          <p:nvPr/>
        </p:nvSpPr>
        <p:spPr bwMode="auto">
          <a:xfrm>
            <a:off x="5105400" y="1804988"/>
            <a:ext cx="4572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5905" name="Oval 17"/>
          <p:cNvSpPr>
            <a:spLocks noChangeArrowheads="1"/>
          </p:cNvSpPr>
          <p:nvPr/>
        </p:nvSpPr>
        <p:spPr bwMode="auto">
          <a:xfrm>
            <a:off x="3810000" y="2719388"/>
            <a:ext cx="457200" cy="457200"/>
          </a:xfrm>
          <a:prstGeom prst="ellipse">
            <a:avLst/>
          </a:prstGeom>
          <a:solidFill>
            <a:srgbClr val="DDDDDD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 New Roman" pitchFamily="18" charset="0"/>
              </a:rPr>
              <a:t>a</a:t>
            </a:r>
          </a:p>
        </p:txBody>
      </p:sp>
      <p:sp>
        <p:nvSpPr>
          <p:cNvPr id="165906" name="Oval 18"/>
          <p:cNvSpPr>
            <a:spLocks noChangeArrowheads="1"/>
          </p:cNvSpPr>
          <p:nvPr/>
        </p:nvSpPr>
        <p:spPr bwMode="auto">
          <a:xfrm>
            <a:off x="6934200" y="2719388"/>
            <a:ext cx="457200" cy="457200"/>
          </a:xfrm>
          <a:prstGeom prst="ellipse">
            <a:avLst/>
          </a:prstGeom>
          <a:solidFill>
            <a:srgbClr val="DDDDDD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 New Roman" pitchFamily="18" charset="0"/>
              </a:rPr>
              <a:t>d</a:t>
            </a:r>
          </a:p>
        </p:txBody>
      </p:sp>
      <p:sp>
        <p:nvSpPr>
          <p:cNvPr id="165907" name="Oval 19"/>
          <p:cNvSpPr>
            <a:spLocks noChangeArrowheads="1"/>
          </p:cNvSpPr>
          <p:nvPr/>
        </p:nvSpPr>
        <p:spPr bwMode="auto">
          <a:xfrm>
            <a:off x="4419600" y="3633788"/>
            <a:ext cx="457200" cy="457200"/>
          </a:xfrm>
          <a:prstGeom prst="ellipse">
            <a:avLst/>
          </a:prstGeom>
          <a:solidFill>
            <a:srgbClr val="DDDDDD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 New Roman" pitchFamily="18" charset="0"/>
              </a:rPr>
              <a:t>c</a:t>
            </a:r>
          </a:p>
        </p:txBody>
      </p:sp>
      <p:sp>
        <p:nvSpPr>
          <p:cNvPr id="165908" name="Oval 20"/>
          <p:cNvSpPr>
            <a:spLocks noChangeArrowheads="1"/>
          </p:cNvSpPr>
          <p:nvPr/>
        </p:nvSpPr>
        <p:spPr bwMode="auto">
          <a:xfrm>
            <a:off x="3352800" y="3633788"/>
            <a:ext cx="457200" cy="457200"/>
          </a:xfrm>
          <a:prstGeom prst="ellipse">
            <a:avLst/>
          </a:prstGeom>
          <a:solidFill>
            <a:srgbClr val="DDDDDD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 New Roman" pitchFamily="18" charset="0"/>
              </a:rPr>
              <a:t>b</a:t>
            </a:r>
          </a:p>
        </p:txBody>
      </p:sp>
      <p:sp>
        <p:nvSpPr>
          <p:cNvPr id="165909" name="Oval 21"/>
          <p:cNvSpPr>
            <a:spLocks noChangeArrowheads="1"/>
          </p:cNvSpPr>
          <p:nvPr/>
        </p:nvSpPr>
        <p:spPr bwMode="auto">
          <a:xfrm>
            <a:off x="6400800" y="3633788"/>
            <a:ext cx="457200" cy="457200"/>
          </a:xfrm>
          <a:prstGeom prst="ellipse">
            <a:avLst/>
          </a:prstGeom>
          <a:solidFill>
            <a:srgbClr val="DDDDDD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 New Roman" pitchFamily="18" charset="0"/>
              </a:rPr>
              <a:t>e</a:t>
            </a:r>
          </a:p>
        </p:txBody>
      </p:sp>
      <p:sp>
        <p:nvSpPr>
          <p:cNvPr id="165910" name="Oval 22"/>
          <p:cNvSpPr>
            <a:spLocks noChangeArrowheads="1"/>
          </p:cNvSpPr>
          <p:nvPr/>
        </p:nvSpPr>
        <p:spPr bwMode="auto">
          <a:xfrm>
            <a:off x="7620000" y="3633788"/>
            <a:ext cx="4572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GB" sz="2400">
              <a:latin typeface="Times New Roman" pitchFamily="18" charset="0"/>
            </a:endParaRPr>
          </a:p>
        </p:txBody>
      </p:sp>
      <p:sp>
        <p:nvSpPr>
          <p:cNvPr id="165911" name="Oval 23"/>
          <p:cNvSpPr>
            <a:spLocks noChangeArrowheads="1"/>
          </p:cNvSpPr>
          <p:nvPr/>
        </p:nvSpPr>
        <p:spPr bwMode="auto">
          <a:xfrm>
            <a:off x="7239000" y="4548188"/>
            <a:ext cx="4572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GB" sz="2400">
              <a:latin typeface="Times New Roman" pitchFamily="18" charset="0"/>
            </a:endParaRPr>
          </a:p>
        </p:txBody>
      </p:sp>
      <p:sp>
        <p:nvSpPr>
          <p:cNvPr id="165912" name="Oval 24"/>
          <p:cNvSpPr>
            <a:spLocks noChangeArrowheads="1"/>
          </p:cNvSpPr>
          <p:nvPr/>
        </p:nvSpPr>
        <p:spPr bwMode="auto">
          <a:xfrm>
            <a:off x="8305800" y="4548188"/>
            <a:ext cx="4572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GB" sz="2400">
              <a:latin typeface="Times New Roman" pitchFamily="18" charset="0"/>
            </a:endParaRPr>
          </a:p>
        </p:txBody>
      </p:sp>
      <p:sp>
        <p:nvSpPr>
          <p:cNvPr id="165913" name="Oval 25"/>
          <p:cNvSpPr>
            <a:spLocks noChangeArrowheads="1"/>
          </p:cNvSpPr>
          <p:nvPr/>
        </p:nvSpPr>
        <p:spPr bwMode="auto">
          <a:xfrm>
            <a:off x="6781800" y="5462588"/>
            <a:ext cx="457200" cy="457200"/>
          </a:xfrm>
          <a:prstGeom prst="ellipse">
            <a:avLst/>
          </a:prstGeom>
          <a:solidFill>
            <a:srgbClr val="DDDDDD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 New Roman" pitchFamily="18" charset="0"/>
              </a:rPr>
              <a:t>f</a:t>
            </a:r>
          </a:p>
        </p:txBody>
      </p:sp>
      <p:sp>
        <p:nvSpPr>
          <p:cNvPr id="165914" name="Oval 26"/>
          <p:cNvSpPr>
            <a:spLocks noChangeArrowheads="1"/>
          </p:cNvSpPr>
          <p:nvPr/>
        </p:nvSpPr>
        <p:spPr bwMode="auto">
          <a:xfrm>
            <a:off x="7543800" y="5462588"/>
            <a:ext cx="457200" cy="457200"/>
          </a:xfrm>
          <a:prstGeom prst="ellipse">
            <a:avLst/>
          </a:prstGeom>
          <a:solidFill>
            <a:srgbClr val="DDDDDD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 New Roman" pitchFamily="18" charset="0"/>
              </a:rPr>
              <a:t>g</a:t>
            </a:r>
          </a:p>
        </p:txBody>
      </p:sp>
      <p:sp>
        <p:nvSpPr>
          <p:cNvPr id="165915" name="Oval 27"/>
          <p:cNvSpPr>
            <a:spLocks noChangeArrowheads="1"/>
          </p:cNvSpPr>
          <p:nvPr/>
        </p:nvSpPr>
        <p:spPr bwMode="auto">
          <a:xfrm>
            <a:off x="8153400" y="5462588"/>
            <a:ext cx="457200" cy="457200"/>
          </a:xfrm>
          <a:prstGeom prst="ellipse">
            <a:avLst/>
          </a:prstGeom>
          <a:solidFill>
            <a:srgbClr val="DDDDDD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 New Roman" pitchFamily="18" charset="0"/>
              </a:rPr>
              <a:t>h</a:t>
            </a:r>
          </a:p>
        </p:txBody>
      </p:sp>
      <p:sp>
        <p:nvSpPr>
          <p:cNvPr id="165916" name="Oval 28"/>
          <p:cNvSpPr>
            <a:spLocks noChangeArrowheads="1"/>
          </p:cNvSpPr>
          <p:nvPr/>
        </p:nvSpPr>
        <p:spPr bwMode="auto">
          <a:xfrm>
            <a:off x="8839200" y="5462588"/>
            <a:ext cx="457200" cy="457200"/>
          </a:xfrm>
          <a:prstGeom prst="ellipse">
            <a:avLst/>
          </a:prstGeom>
          <a:solidFill>
            <a:srgbClr val="DDDDDD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 New Roman" pitchFamily="18" charset="0"/>
              </a:rPr>
              <a:t>i</a:t>
            </a:r>
          </a:p>
        </p:txBody>
      </p:sp>
      <p:sp>
        <p:nvSpPr>
          <p:cNvPr id="165917" name="Text Box 29"/>
          <p:cNvSpPr txBox="1">
            <a:spLocks noChangeArrowheads="1"/>
          </p:cNvSpPr>
          <p:nvPr/>
        </p:nvSpPr>
        <p:spPr bwMode="auto">
          <a:xfrm>
            <a:off x="4419600" y="2262189"/>
            <a:ext cx="30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0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65918" name="Rectangle 30"/>
          <p:cNvSpPr>
            <a:spLocks noChangeArrowheads="1"/>
          </p:cNvSpPr>
          <p:nvPr/>
        </p:nvSpPr>
        <p:spPr bwMode="auto">
          <a:xfrm>
            <a:off x="3422650" y="3176589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>
                <a:latin typeface="Times New Roman" pitchFamily="18" charset="0"/>
              </a:rPr>
              <a:t>0</a:t>
            </a:r>
          </a:p>
        </p:txBody>
      </p:sp>
      <p:sp>
        <p:nvSpPr>
          <p:cNvPr id="165919" name="Rectangle 31"/>
          <p:cNvSpPr>
            <a:spLocks noChangeArrowheads="1"/>
          </p:cNvSpPr>
          <p:nvPr/>
        </p:nvSpPr>
        <p:spPr bwMode="auto">
          <a:xfrm>
            <a:off x="6553200" y="3176589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>
                <a:latin typeface="Times New Roman" pitchFamily="18" charset="0"/>
              </a:rPr>
              <a:t>0</a:t>
            </a:r>
          </a:p>
        </p:txBody>
      </p:sp>
      <p:sp>
        <p:nvSpPr>
          <p:cNvPr id="165920" name="Rectangle 32"/>
          <p:cNvSpPr>
            <a:spLocks noChangeArrowheads="1"/>
          </p:cNvSpPr>
          <p:nvPr/>
        </p:nvSpPr>
        <p:spPr bwMode="auto">
          <a:xfrm>
            <a:off x="7391400" y="4090989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>
                <a:latin typeface="Times New Roman" pitchFamily="18" charset="0"/>
              </a:rPr>
              <a:t>0</a:t>
            </a:r>
          </a:p>
        </p:txBody>
      </p:sp>
      <p:sp>
        <p:nvSpPr>
          <p:cNvPr id="165921" name="Rectangle 33"/>
          <p:cNvSpPr>
            <a:spLocks noChangeArrowheads="1"/>
          </p:cNvSpPr>
          <p:nvPr/>
        </p:nvSpPr>
        <p:spPr bwMode="auto">
          <a:xfrm>
            <a:off x="6934200" y="5005389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>
                <a:latin typeface="Times New Roman" pitchFamily="18" charset="0"/>
              </a:rPr>
              <a:t>0</a:t>
            </a:r>
          </a:p>
        </p:txBody>
      </p:sp>
      <p:sp>
        <p:nvSpPr>
          <p:cNvPr id="165922" name="Rectangle 34"/>
          <p:cNvSpPr>
            <a:spLocks noChangeArrowheads="1"/>
          </p:cNvSpPr>
          <p:nvPr/>
        </p:nvSpPr>
        <p:spPr bwMode="auto">
          <a:xfrm>
            <a:off x="8153400" y="5005389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>
                <a:latin typeface="Times New Roman" pitchFamily="18" charset="0"/>
              </a:rPr>
              <a:t>0</a:t>
            </a:r>
          </a:p>
        </p:txBody>
      </p:sp>
      <p:sp>
        <p:nvSpPr>
          <p:cNvPr id="165923" name="Rectangle 35"/>
          <p:cNvSpPr>
            <a:spLocks noChangeArrowheads="1"/>
          </p:cNvSpPr>
          <p:nvPr/>
        </p:nvSpPr>
        <p:spPr bwMode="auto">
          <a:xfrm>
            <a:off x="6172200" y="2262189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>
                <a:latin typeface="Times New Roman" pitchFamily="18" charset="0"/>
              </a:rPr>
              <a:t>1</a:t>
            </a:r>
          </a:p>
        </p:txBody>
      </p:sp>
      <p:sp>
        <p:nvSpPr>
          <p:cNvPr id="165924" name="Rectangle 36"/>
          <p:cNvSpPr>
            <a:spLocks noChangeArrowheads="1"/>
          </p:cNvSpPr>
          <p:nvPr/>
        </p:nvSpPr>
        <p:spPr bwMode="auto">
          <a:xfrm>
            <a:off x="4489450" y="3176589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>
                <a:latin typeface="Times New Roman" pitchFamily="18" charset="0"/>
              </a:rPr>
              <a:t>1</a:t>
            </a:r>
          </a:p>
        </p:txBody>
      </p:sp>
      <p:sp>
        <p:nvSpPr>
          <p:cNvPr id="165925" name="Rectangle 37"/>
          <p:cNvSpPr>
            <a:spLocks noChangeArrowheads="1"/>
          </p:cNvSpPr>
          <p:nvPr/>
        </p:nvSpPr>
        <p:spPr bwMode="auto">
          <a:xfrm>
            <a:off x="7620000" y="3176589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>
                <a:latin typeface="Times New Roman" pitchFamily="18" charset="0"/>
              </a:rPr>
              <a:t>1</a:t>
            </a:r>
          </a:p>
        </p:txBody>
      </p:sp>
      <p:sp>
        <p:nvSpPr>
          <p:cNvPr id="165926" name="Rectangle 38"/>
          <p:cNvSpPr>
            <a:spLocks noChangeArrowheads="1"/>
          </p:cNvSpPr>
          <p:nvPr/>
        </p:nvSpPr>
        <p:spPr bwMode="auto">
          <a:xfrm>
            <a:off x="8223250" y="4075114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>
                <a:latin typeface="Times New Roman" pitchFamily="18" charset="0"/>
              </a:rPr>
              <a:t>1</a:t>
            </a:r>
          </a:p>
        </p:txBody>
      </p:sp>
      <p:sp>
        <p:nvSpPr>
          <p:cNvPr id="165927" name="Rectangle 39"/>
          <p:cNvSpPr>
            <a:spLocks noChangeArrowheads="1"/>
          </p:cNvSpPr>
          <p:nvPr/>
        </p:nvSpPr>
        <p:spPr bwMode="auto">
          <a:xfrm>
            <a:off x="8839200" y="5005389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>
                <a:latin typeface="Times New Roman" pitchFamily="18" charset="0"/>
              </a:rPr>
              <a:t>1</a:t>
            </a:r>
          </a:p>
        </p:txBody>
      </p:sp>
      <p:sp>
        <p:nvSpPr>
          <p:cNvPr id="165928" name="Rectangle 40"/>
          <p:cNvSpPr>
            <a:spLocks noChangeArrowheads="1"/>
          </p:cNvSpPr>
          <p:nvPr/>
        </p:nvSpPr>
        <p:spPr bwMode="auto">
          <a:xfrm>
            <a:off x="7620000" y="5005389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>
                <a:latin typeface="Times New Roman" pitchFamily="18" charset="0"/>
              </a:rPr>
              <a:t>1</a:t>
            </a:r>
          </a:p>
        </p:txBody>
      </p:sp>
      <p:sp>
        <p:nvSpPr>
          <p:cNvPr id="165929" name="Text Box 41"/>
          <p:cNvSpPr txBox="1">
            <a:spLocks noChangeArrowheads="1"/>
          </p:cNvSpPr>
          <p:nvPr/>
        </p:nvSpPr>
        <p:spPr bwMode="auto">
          <a:xfrm>
            <a:off x="3657600" y="2474914"/>
            <a:ext cx="30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3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65930" name="Text Box 42"/>
          <p:cNvSpPr txBox="1">
            <a:spLocks noChangeArrowheads="1"/>
          </p:cNvSpPr>
          <p:nvPr/>
        </p:nvSpPr>
        <p:spPr bwMode="auto">
          <a:xfrm>
            <a:off x="5181600" y="1484314"/>
            <a:ext cx="30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1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65931" name="Text Box 43"/>
          <p:cNvSpPr txBox="1">
            <a:spLocks noChangeArrowheads="1"/>
          </p:cNvSpPr>
          <p:nvPr/>
        </p:nvSpPr>
        <p:spPr bwMode="auto">
          <a:xfrm>
            <a:off x="7239000" y="2474914"/>
            <a:ext cx="30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2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65932" name="Text Box 44"/>
          <p:cNvSpPr txBox="1">
            <a:spLocks noChangeArrowheads="1"/>
          </p:cNvSpPr>
          <p:nvPr/>
        </p:nvSpPr>
        <p:spPr bwMode="auto">
          <a:xfrm>
            <a:off x="8001000" y="3465514"/>
            <a:ext cx="30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3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65933" name="Text Box 45"/>
          <p:cNvSpPr txBox="1">
            <a:spLocks noChangeArrowheads="1"/>
          </p:cNvSpPr>
          <p:nvPr/>
        </p:nvSpPr>
        <p:spPr bwMode="auto">
          <a:xfrm>
            <a:off x="7010400" y="4456114"/>
            <a:ext cx="30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4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65934" name="Text Box 46"/>
          <p:cNvSpPr txBox="1">
            <a:spLocks noChangeArrowheads="1"/>
          </p:cNvSpPr>
          <p:nvPr/>
        </p:nvSpPr>
        <p:spPr bwMode="auto">
          <a:xfrm>
            <a:off x="8686800" y="4456114"/>
            <a:ext cx="30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4</a:t>
            </a:r>
            <a:endParaRPr lang="en-US" sz="24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819470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9848" y="484632"/>
            <a:ext cx="10058400" cy="1191768"/>
          </a:xfrm>
        </p:spPr>
        <p:txBody>
          <a:bodyPr>
            <a:normAutofit/>
          </a:bodyPr>
          <a:lstStyle/>
          <a:p>
            <a:r>
              <a:rPr lang="en-US" dirty="0"/>
              <a:t>Path-compressed tries</a:t>
            </a:r>
            <a:endParaRPr lang="en-GB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442FEDD4-19D2-49AD-B2EC-8E1E53C3768E}" type="slidenum">
              <a:rPr lang="en-GB"/>
              <a:pPr/>
              <a:t>35</a:t>
            </a:fld>
            <a:endParaRPr lang="en-GB"/>
          </a:p>
        </p:txBody>
      </p:sp>
      <p:sp>
        <p:nvSpPr>
          <p:cNvPr id="1669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069848" y="1676400"/>
            <a:ext cx="10058400" cy="4495800"/>
          </a:xfrm>
        </p:spPr>
        <p:txBody>
          <a:bodyPr/>
          <a:lstStyle/>
          <a:p>
            <a:r>
              <a:rPr lang="en-US" sz="2800" dirty="0"/>
              <a:t>Node changes:</a:t>
            </a:r>
          </a:p>
          <a:p>
            <a:pPr lvl="1"/>
            <a:r>
              <a:rPr lang="en-US" sz="2400" dirty="0"/>
              <a:t>The two one-child nodes above b, and the one above e are removed.</a:t>
            </a:r>
          </a:p>
          <a:p>
            <a:pPr lvl="1"/>
            <a:r>
              <a:rPr lang="en-US" sz="2400" dirty="0"/>
              <a:t>Node a, being a one-child node, “moves down” to the place of its child.</a:t>
            </a:r>
          </a:p>
          <a:p>
            <a:r>
              <a:rPr lang="en-US" sz="2800" dirty="0"/>
              <a:t>New nodal information:</a:t>
            </a:r>
          </a:p>
          <a:p>
            <a:pPr lvl="1"/>
            <a:r>
              <a:rPr lang="en-US" sz="2400" dirty="0"/>
              <a:t>A number indicating which bit to be examined next.</a:t>
            </a:r>
          </a:p>
          <a:p>
            <a:pPr lvl="1"/>
            <a:r>
              <a:rPr lang="en-US" sz="2400" dirty="0"/>
              <a:t>The prefixes must be </a:t>
            </a:r>
            <a:r>
              <a:rPr lang="en-US" sz="2400" u="sng" dirty="0"/>
              <a:t>explicitly</a:t>
            </a:r>
            <a:r>
              <a:rPr lang="en-US" sz="2400" dirty="0"/>
              <a:t> stored.</a:t>
            </a:r>
          </a:p>
          <a:p>
            <a:r>
              <a:rPr lang="en-US" sz="2800" dirty="0"/>
              <a:t>The search algorithm similar to before.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53543590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9848" y="484632"/>
            <a:ext cx="10058400" cy="1115568"/>
          </a:xfrm>
        </p:spPr>
        <p:txBody>
          <a:bodyPr>
            <a:normAutofit/>
          </a:bodyPr>
          <a:lstStyle/>
          <a:p>
            <a:r>
              <a:rPr lang="en-US" dirty="0"/>
              <a:t>Path-compressed tries</a:t>
            </a:r>
            <a:endParaRPr lang="en-GB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6F3AE75-151C-4B71-B375-72A7071545B9}" type="slidenum">
              <a:rPr lang="en-GB"/>
              <a:pPr/>
              <a:t>36</a:t>
            </a:fld>
            <a:endParaRPr lang="en-GB"/>
          </a:p>
        </p:txBody>
      </p:sp>
      <p:sp>
        <p:nvSpPr>
          <p:cNvPr id="1679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069848" y="1600200"/>
            <a:ext cx="10058400" cy="4572000"/>
          </a:xfrm>
        </p:spPr>
        <p:txBody>
          <a:bodyPr>
            <a:normAutofit/>
          </a:bodyPr>
          <a:lstStyle/>
          <a:p>
            <a:r>
              <a:rPr lang="en-US" sz="2800" dirty="0"/>
              <a:t>For example, a prefix starting with 010110</a:t>
            </a:r>
          </a:p>
          <a:p>
            <a:pPr lvl="1"/>
            <a:r>
              <a:rPr lang="en-US" sz="2400" dirty="0"/>
              <a:t>Examining the first bit and take the left path</a:t>
            </a:r>
          </a:p>
          <a:p>
            <a:pPr lvl="1"/>
            <a:r>
              <a:rPr lang="en-US" sz="2400" dirty="0"/>
              <a:t>Compare the prefix value stored in a (0) with 010110, and remember the prefix value.</a:t>
            </a:r>
          </a:p>
          <a:p>
            <a:pPr lvl="1"/>
            <a:r>
              <a:rPr lang="en-US" sz="2400" dirty="0"/>
              <a:t>Examine the third bit and take the left path.</a:t>
            </a:r>
          </a:p>
          <a:p>
            <a:pPr lvl="1"/>
            <a:r>
              <a:rPr lang="en-US" sz="2400" dirty="0"/>
              <a:t>Compare the prefix value stored in b (01000) and do not match.</a:t>
            </a:r>
          </a:p>
          <a:p>
            <a:pPr lvl="1"/>
            <a:r>
              <a:rPr lang="en-US" sz="2400" dirty="0"/>
              <a:t>Therefore, the BMP = 0.</a:t>
            </a:r>
          </a:p>
          <a:p>
            <a:r>
              <a:rPr lang="en-US" sz="2800" dirty="0"/>
              <a:t>The path compression is useful if the prefixes are sparsely populated.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48338192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F83EC-9D0C-7F1E-70B1-0E8EFACAB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115568"/>
          </a:xfrm>
        </p:spPr>
        <p:txBody>
          <a:bodyPr/>
          <a:lstStyle/>
          <a:p>
            <a:r>
              <a:rPr lang="en-US" dirty="0"/>
              <a:t>Exercise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9C95A8-5BAA-DE05-B275-5DAA8926D4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7A2795-4D94-7F2A-B748-5AC65FB0C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D1B-E4DB-470C-AB1C-194405D59940}" type="slidenum">
              <a:rPr lang="en-US" smtClean="0"/>
              <a:t>37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70A94B1-5BC1-061D-516C-F3E3B8B4C2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1591318"/>
            <a:ext cx="9528048" cy="4708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94853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9848" y="484632"/>
            <a:ext cx="10058400" cy="1039368"/>
          </a:xfrm>
        </p:spPr>
        <p:txBody>
          <a:bodyPr/>
          <a:lstStyle/>
          <a:p>
            <a:r>
              <a:rPr lang="en-US" dirty="0"/>
              <a:t>Packet classification</a:t>
            </a:r>
            <a:endParaRPr lang="en-GB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DB42C8C-4442-41A2-9F89-D045A5BD12B9}" type="slidenum">
              <a:rPr lang="en-GB"/>
              <a:pPr/>
              <a:t>38</a:t>
            </a:fld>
            <a:endParaRPr lang="en-GB"/>
          </a:p>
        </p:txBody>
      </p:sp>
      <p:sp>
        <p:nvSpPr>
          <p:cNvPr id="1730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069848" y="1600200"/>
            <a:ext cx="10058400" cy="4572000"/>
          </a:xfrm>
        </p:spPr>
        <p:txBody>
          <a:bodyPr/>
          <a:lstStyle/>
          <a:p>
            <a:r>
              <a:rPr lang="en-US" sz="2800" dirty="0"/>
              <a:t>Routers today are often required to classify individual packets into </a:t>
            </a:r>
            <a:r>
              <a:rPr lang="en-US" sz="2800" dirty="0">
                <a:solidFill>
                  <a:srgbClr val="C00000"/>
                </a:solidFill>
              </a:rPr>
              <a:t>flows</a:t>
            </a:r>
            <a:r>
              <a:rPr lang="en-US" sz="2800" dirty="0"/>
              <a:t>.</a:t>
            </a:r>
          </a:p>
          <a:p>
            <a:pPr lvl="1"/>
            <a:r>
              <a:rPr lang="en-US" sz="2400" dirty="0"/>
              <a:t>A flow is defined by a set of values in the IP header fields, such as addresses, ports, transport protocols.</a:t>
            </a:r>
          </a:p>
          <a:p>
            <a:pPr lvl="1"/>
            <a:r>
              <a:rPr lang="en-US" sz="2400" dirty="0"/>
              <a:t>For the purpose of accounting, traffic shaping, filtering policies, per-flow queueing, etc.</a:t>
            </a:r>
          </a:p>
          <a:p>
            <a:r>
              <a:rPr lang="en-US" sz="2800" dirty="0"/>
              <a:t>In general, incoming packets are subject to a classifier that consists a number of rules (with priority).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38602337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609600"/>
            <a:ext cx="8686800" cy="703262"/>
          </a:xfrm>
        </p:spPr>
        <p:txBody>
          <a:bodyPr>
            <a:noAutofit/>
          </a:bodyPr>
          <a:lstStyle/>
          <a:p>
            <a:r>
              <a:rPr lang="en-US" dirty="0"/>
              <a:t>A packet classifier example</a:t>
            </a:r>
            <a:endParaRPr lang="en-GB" dirty="0"/>
          </a:p>
        </p:txBody>
      </p:sp>
      <p:graphicFrame>
        <p:nvGraphicFramePr>
          <p:cNvPr id="174158" name="Group 78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185346321"/>
              </p:ext>
            </p:extLst>
          </p:nvPr>
        </p:nvGraphicFramePr>
        <p:xfrm>
          <a:off x="1371600" y="1621536"/>
          <a:ext cx="9220199" cy="4564063"/>
        </p:xfrm>
        <a:graphic>
          <a:graphicData uri="http://schemas.openxmlformats.org/drawingml/2006/table">
            <a:tbl>
              <a:tblPr/>
              <a:tblGrid>
                <a:gridCol w="937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75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757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16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098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0805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01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Rule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IP dest. addr.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IP src. addr.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Dest port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Trans-port prot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Action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5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R1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152.163.190.69/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255.255.255.255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152.163.80.11/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255.255.255.255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*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*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Deny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64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R2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152.168.3.0/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255.255.255.0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152.163.200.157/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255.255.255.255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Eq www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udp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Deny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5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R5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152.163.198.4/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255.255.255.255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152.163.160.0/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255.255.252.0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gt 1023 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tcp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Permit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R6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0.0.0.0/0.0.0.0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0.0.0.0/0.0.0.0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*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*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Permit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8482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9848" y="484632"/>
            <a:ext cx="10058400" cy="1191768"/>
          </a:xfrm>
        </p:spPr>
        <p:txBody>
          <a:bodyPr>
            <a:normAutofit/>
          </a:bodyPr>
          <a:lstStyle/>
          <a:p>
            <a:r>
              <a:rPr lang="en-US" dirty="0"/>
              <a:t>a router needs to worry about</a:t>
            </a:r>
            <a:endParaRPr lang="en-GB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2E86D226-6CAE-406A-A910-D2A568961D73}" type="slidenum">
              <a:rPr lang="en-GB"/>
              <a:pPr/>
              <a:t>4</a:t>
            </a:fld>
            <a:endParaRPr lang="en-GB"/>
          </a:p>
        </p:txBody>
      </p:sp>
      <p:sp>
        <p:nvSpPr>
          <p:cNvPr id="15155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143000" y="1981200"/>
            <a:ext cx="10210800" cy="4295736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sz="3000" dirty="0"/>
              <a:t>Integrity of an incoming packet:</a:t>
            </a:r>
          </a:p>
          <a:p>
            <a:pPr lvl="1">
              <a:lnSpc>
                <a:spcPct val="90000"/>
              </a:lnSpc>
            </a:pPr>
            <a:r>
              <a:rPr lang="en-US" sz="2600" dirty="0"/>
              <a:t>Checksum for the header</a:t>
            </a:r>
          </a:p>
          <a:p>
            <a:pPr lvl="1">
              <a:lnSpc>
                <a:spcPct val="90000"/>
              </a:lnSpc>
            </a:pPr>
            <a:r>
              <a:rPr lang="en-US" sz="2600" dirty="0"/>
              <a:t>Source address spoofing (limited)</a:t>
            </a:r>
          </a:p>
          <a:p>
            <a:pPr>
              <a:lnSpc>
                <a:spcPct val="90000"/>
              </a:lnSpc>
            </a:pPr>
            <a:r>
              <a:rPr lang="en-US" sz="3000" dirty="0"/>
              <a:t>Receiving: </a:t>
            </a:r>
            <a:r>
              <a:rPr lang="en-US" sz="3000" dirty="0" err="1"/>
              <a:t>queueing</a:t>
            </a:r>
            <a:r>
              <a:rPr lang="en-US" sz="3000" dirty="0"/>
              <a:t>, scheduling, </a:t>
            </a:r>
            <a:r>
              <a:rPr lang="en-US" sz="3000" dirty="0" err="1"/>
              <a:t>detunneling</a:t>
            </a:r>
            <a:r>
              <a:rPr lang="en-US" sz="3000" dirty="0"/>
              <a:t>, etc</a:t>
            </a:r>
          </a:p>
          <a:p>
            <a:pPr>
              <a:lnSpc>
                <a:spcPct val="90000"/>
              </a:lnSpc>
            </a:pPr>
            <a:r>
              <a:rPr lang="en-US" sz="3000" dirty="0"/>
              <a:t>Dropping or forwarding</a:t>
            </a:r>
          </a:p>
          <a:p>
            <a:pPr lvl="1">
              <a:lnSpc>
                <a:spcPct val="90000"/>
              </a:lnSpc>
            </a:pPr>
            <a:r>
              <a:rPr lang="en-US" sz="2600" dirty="0"/>
              <a:t>Dropping (TTL, broadcasting, congestion, and the integrity issues) and feedback</a:t>
            </a:r>
          </a:p>
          <a:p>
            <a:pPr lvl="1">
              <a:lnSpc>
                <a:spcPct val="90000"/>
              </a:lnSpc>
            </a:pPr>
            <a:r>
              <a:rPr lang="en-US" sz="2600" dirty="0"/>
              <a:t>Forwarding: destination address (and perhaps source addresses and interface), and TOS.</a:t>
            </a:r>
          </a:p>
          <a:p>
            <a:pPr>
              <a:lnSpc>
                <a:spcPct val="90000"/>
              </a:lnSpc>
            </a:pPr>
            <a:r>
              <a:rPr lang="en-US" sz="3000" dirty="0"/>
              <a:t>Forwarding</a:t>
            </a:r>
          </a:p>
          <a:p>
            <a:pPr lvl="1">
              <a:lnSpc>
                <a:spcPct val="90000"/>
              </a:lnSpc>
            </a:pPr>
            <a:r>
              <a:rPr lang="en-US" sz="2600" dirty="0"/>
              <a:t>Fragmentation, tunneling, source address and port translation</a:t>
            </a:r>
            <a:endParaRPr lang="en-GB" sz="2600" dirty="0"/>
          </a:p>
        </p:txBody>
      </p:sp>
    </p:spTree>
    <p:extLst>
      <p:ext uri="{BB962C8B-B14F-4D97-AF65-F5344CB8AC3E}">
        <p14:creationId xmlns:p14="http://schemas.microsoft.com/office/powerpoint/2010/main" val="24902581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609600"/>
            <a:ext cx="8305800" cy="703262"/>
          </a:xfrm>
        </p:spPr>
        <p:txBody>
          <a:bodyPr>
            <a:noAutofit/>
          </a:bodyPr>
          <a:lstStyle/>
          <a:p>
            <a:r>
              <a:rPr lang="en-US" dirty="0"/>
              <a:t>A packet classifier example</a:t>
            </a:r>
            <a:endParaRPr lang="en-GB" dirty="0"/>
          </a:p>
        </p:txBody>
      </p:sp>
      <p:graphicFrame>
        <p:nvGraphicFramePr>
          <p:cNvPr id="176182" name="Group 5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521172063"/>
              </p:ext>
            </p:extLst>
          </p:nvPr>
        </p:nvGraphicFramePr>
        <p:xfrm>
          <a:off x="1524000" y="1752600"/>
          <a:ext cx="8853736" cy="4192588"/>
        </p:xfrm>
        <a:graphic>
          <a:graphicData uri="http://schemas.openxmlformats.org/drawingml/2006/table">
            <a:tbl>
              <a:tblPr/>
              <a:tblGrid>
                <a:gridCol w="9820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97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73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74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657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640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276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Packet header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IP dest. Addr.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IP src. Addr.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Dest port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Trans-port prot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Action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3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P1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152.163.190.69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152.163.80.11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www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tcp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R1, deny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9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P2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152.168.3.21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152.163.200.157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www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udp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R2, deny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2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P3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152.163.198.4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152.163.160.10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1024 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tcp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R5, permit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7D136-1306-4241-9625-43CE320C674B}" type="slidenum">
              <a:rPr lang="en-GB"/>
              <a:pPr/>
              <a:t>40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842465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9848" y="484632"/>
            <a:ext cx="10058400" cy="1115568"/>
          </a:xfrm>
        </p:spPr>
        <p:txBody>
          <a:bodyPr>
            <a:normAutofit/>
          </a:bodyPr>
          <a:lstStyle/>
          <a:p>
            <a:r>
              <a:rPr lang="en-US" dirty="0"/>
              <a:t>The packet classification problem</a:t>
            </a:r>
            <a:endParaRPr lang="en-GB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08BB38D-0690-4449-993C-E02D8C9165F2}" type="slidenum">
              <a:rPr lang="en-GB"/>
              <a:pPr/>
              <a:t>41</a:t>
            </a:fld>
            <a:endParaRPr lang="en-GB"/>
          </a:p>
        </p:txBody>
      </p:sp>
      <p:sp>
        <p:nvSpPr>
          <p:cNvPr id="17817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143000" y="1600200"/>
            <a:ext cx="10287000" cy="4495800"/>
          </a:xfrm>
        </p:spPr>
        <p:txBody>
          <a:bodyPr/>
          <a:lstStyle/>
          <a:p>
            <a:r>
              <a:rPr lang="en-US" sz="2800" dirty="0"/>
              <a:t>Problem: How to classify packets that can meet a number of requirements, such as the speed, storage, scalability, etc.</a:t>
            </a:r>
          </a:p>
          <a:p>
            <a:pPr lvl="1"/>
            <a:r>
              <a:rPr lang="en-US" sz="2400" dirty="0"/>
              <a:t>Longest prefix matching for IP table lookup is a special case of 1-dim. packet classification.</a:t>
            </a:r>
          </a:p>
          <a:p>
            <a:pPr lvl="1"/>
            <a:r>
              <a:rPr lang="en-US" sz="2400" dirty="0"/>
              <a:t>The length of the prefix defines the priority of the rule.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02063508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575311"/>
            <a:ext cx="10363200" cy="941387"/>
          </a:xfrm>
        </p:spPr>
        <p:txBody>
          <a:bodyPr>
            <a:normAutofit fontScale="90000"/>
          </a:bodyPr>
          <a:lstStyle/>
          <a:p>
            <a:r>
              <a:rPr lang="en-US" dirty="0"/>
              <a:t>An example (F1 and F2 could be addresses)</a:t>
            </a:r>
            <a:endParaRPr lang="en-GB" dirty="0"/>
          </a:p>
        </p:txBody>
      </p:sp>
      <p:graphicFrame>
        <p:nvGraphicFramePr>
          <p:cNvPr id="179242" name="Group 42"/>
          <p:cNvGraphicFramePr>
            <a:graphicFrameLocks noGrp="1"/>
          </p:cNvGraphicFramePr>
          <p:nvPr>
            <p:ph type="tbl" idx="1"/>
          </p:nvPr>
        </p:nvGraphicFramePr>
        <p:xfrm>
          <a:off x="2970214" y="1889720"/>
          <a:ext cx="6022975" cy="4419601"/>
        </p:xfrm>
        <a:graphic>
          <a:graphicData uri="http://schemas.openxmlformats.org/drawingml/2006/table">
            <a:tbl>
              <a:tblPr/>
              <a:tblGrid>
                <a:gridCol w="17541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51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31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Rule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F1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F2</a:t>
                      </a:r>
                      <a:endParaRPr kumimoji="0" lang="en-GB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0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R1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00*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00*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1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R2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0*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01*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1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R3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1*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0*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1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R4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00*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0*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0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R5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0*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1*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1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R6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*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1*</a:t>
                      </a:r>
                      <a:endParaRPr kumimoji="0" lang="en-GB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E8257-A81B-45FF-9ABD-C625F9C3142E}" type="slidenum">
              <a:rPr lang="en-GB"/>
              <a:pPr/>
              <a:t>42</a:t>
            </a:fld>
            <a:endParaRPr lang="en-GB"/>
          </a:p>
        </p:txBody>
      </p:sp>
      <p:sp>
        <p:nvSpPr>
          <p:cNvPr id="38" name="Slide Number Placeholder 5"/>
          <p:cNvSpPr txBox="1">
            <a:spLocks/>
          </p:cNvSpPr>
          <p:nvPr/>
        </p:nvSpPr>
        <p:spPr>
          <a:xfrm>
            <a:off x="152400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 fontScale="85000" lnSpcReduction="20000"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808BB38D-0690-4449-993C-E02D8C9165F2}" type="slidenum">
              <a:rPr lang="en-GB" sz="1400" b="1">
                <a:solidFill>
                  <a:srgbClr val="FFFFFF"/>
                </a:solidFill>
                <a:latin typeface="Verdana" pitchFamily="34" charset="0"/>
                <a:cs typeface="Arial" charset="0"/>
              </a:rPr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42</a:t>
            </a:fld>
            <a:endParaRPr lang="en-GB" sz="1400" b="1">
              <a:solidFill>
                <a:srgbClr val="FFFFFF"/>
              </a:solidFill>
              <a:latin typeface="Verdana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36688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EDB74-7EB8-4734-A0BF-4B6F03E46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geometric representation of the </a:t>
            </a:r>
            <a:r>
              <a:rPr lang="en-US" dirty="0" err="1"/>
              <a:t>classifer</a:t>
            </a:r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76614076-A006-4256-EEDB-0F68B106EF1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43400" y="1555111"/>
            <a:ext cx="5181600" cy="4818257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839FC8-5CA9-F9DE-D6FF-A5AB10045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D1B-E4DB-470C-AB1C-194405D59940}" type="slidenum">
              <a:rPr lang="en-US" smtClean="0"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45709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 d-dimensional hierarchical radix </a:t>
            </a:r>
            <a:r>
              <a:rPr lang="en-US" dirty="0" err="1"/>
              <a:t>trie</a:t>
            </a:r>
            <a:endParaRPr lang="en-GB" dirty="0"/>
          </a:p>
        </p:txBody>
      </p:sp>
      <p:sp>
        <p:nvSpPr>
          <p:cNvPr id="5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D2EE4E36-759A-4C53-982E-0FD025D62CFA}" type="slidenum">
              <a:rPr lang="en-GB"/>
              <a:pPr/>
              <a:t>44</a:t>
            </a:fld>
            <a:endParaRPr lang="en-GB"/>
          </a:p>
        </p:txBody>
      </p:sp>
      <p:sp>
        <p:nvSpPr>
          <p:cNvPr id="181253" name="Oval 5"/>
          <p:cNvSpPr>
            <a:spLocks noChangeArrowheads="1"/>
          </p:cNvSpPr>
          <p:nvPr/>
        </p:nvSpPr>
        <p:spPr bwMode="auto">
          <a:xfrm>
            <a:off x="4943475" y="1844676"/>
            <a:ext cx="647700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1254" name="Oval 6"/>
          <p:cNvSpPr>
            <a:spLocks noChangeArrowheads="1"/>
          </p:cNvSpPr>
          <p:nvPr/>
        </p:nvSpPr>
        <p:spPr bwMode="auto">
          <a:xfrm>
            <a:off x="4079875" y="2492376"/>
            <a:ext cx="647700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1255" name="Oval 7"/>
          <p:cNvSpPr>
            <a:spLocks noChangeArrowheads="1"/>
          </p:cNvSpPr>
          <p:nvPr/>
        </p:nvSpPr>
        <p:spPr bwMode="auto">
          <a:xfrm>
            <a:off x="6454775" y="2420939"/>
            <a:ext cx="647700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1256" name="Oval 8"/>
          <p:cNvSpPr>
            <a:spLocks noChangeArrowheads="1"/>
          </p:cNvSpPr>
          <p:nvPr/>
        </p:nvSpPr>
        <p:spPr bwMode="auto">
          <a:xfrm>
            <a:off x="3287713" y="3141664"/>
            <a:ext cx="647700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1257" name="Line 9"/>
          <p:cNvSpPr>
            <a:spLocks noChangeShapeType="1"/>
          </p:cNvSpPr>
          <p:nvPr/>
        </p:nvSpPr>
        <p:spPr bwMode="auto">
          <a:xfrm flipH="1">
            <a:off x="4511676" y="2133601"/>
            <a:ext cx="576263" cy="35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1258" name="Line 10"/>
          <p:cNvSpPr>
            <a:spLocks noChangeShapeType="1"/>
          </p:cNvSpPr>
          <p:nvPr/>
        </p:nvSpPr>
        <p:spPr bwMode="auto">
          <a:xfrm flipH="1">
            <a:off x="3646488" y="2781301"/>
            <a:ext cx="576262" cy="35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1259" name="Oval 11"/>
          <p:cNvSpPr>
            <a:spLocks noChangeArrowheads="1"/>
          </p:cNvSpPr>
          <p:nvPr/>
        </p:nvSpPr>
        <p:spPr bwMode="auto">
          <a:xfrm>
            <a:off x="3575050" y="4005264"/>
            <a:ext cx="287338" cy="2873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1260" name="Oval 12"/>
          <p:cNvSpPr>
            <a:spLocks noChangeArrowheads="1"/>
          </p:cNvSpPr>
          <p:nvPr/>
        </p:nvSpPr>
        <p:spPr bwMode="auto">
          <a:xfrm>
            <a:off x="3071814" y="4508500"/>
            <a:ext cx="287337" cy="287338"/>
          </a:xfrm>
          <a:prstGeom prst="ellipse">
            <a:avLst/>
          </a:prstGeom>
          <a:solidFill>
            <a:srgbClr val="DDDDDD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1261" name="Oval 13"/>
          <p:cNvSpPr>
            <a:spLocks noChangeArrowheads="1"/>
          </p:cNvSpPr>
          <p:nvPr/>
        </p:nvSpPr>
        <p:spPr bwMode="auto">
          <a:xfrm>
            <a:off x="2495550" y="5013325"/>
            <a:ext cx="287338" cy="287338"/>
          </a:xfrm>
          <a:prstGeom prst="ellipse">
            <a:avLst/>
          </a:prstGeom>
          <a:solidFill>
            <a:srgbClr val="DDDDDD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1262" name="Line 14"/>
          <p:cNvSpPr>
            <a:spLocks noChangeShapeType="1"/>
          </p:cNvSpPr>
          <p:nvPr/>
        </p:nvSpPr>
        <p:spPr bwMode="auto">
          <a:xfrm flipV="1">
            <a:off x="2711451" y="4724401"/>
            <a:ext cx="360363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1263" name="Line 15"/>
          <p:cNvSpPr>
            <a:spLocks noChangeShapeType="1"/>
          </p:cNvSpPr>
          <p:nvPr/>
        </p:nvSpPr>
        <p:spPr bwMode="auto">
          <a:xfrm flipV="1">
            <a:off x="3287714" y="4221164"/>
            <a:ext cx="358775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1264" name="Oval 16"/>
          <p:cNvSpPr>
            <a:spLocks noChangeArrowheads="1"/>
          </p:cNvSpPr>
          <p:nvPr/>
        </p:nvSpPr>
        <p:spPr bwMode="auto">
          <a:xfrm>
            <a:off x="4943475" y="3716339"/>
            <a:ext cx="287338" cy="2873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1265" name="Oval 17"/>
          <p:cNvSpPr>
            <a:spLocks noChangeArrowheads="1"/>
          </p:cNvSpPr>
          <p:nvPr/>
        </p:nvSpPr>
        <p:spPr bwMode="auto">
          <a:xfrm>
            <a:off x="4367214" y="4292600"/>
            <a:ext cx="287337" cy="2873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1266" name="Oval 18"/>
          <p:cNvSpPr>
            <a:spLocks noChangeArrowheads="1"/>
          </p:cNvSpPr>
          <p:nvPr/>
        </p:nvSpPr>
        <p:spPr bwMode="auto">
          <a:xfrm>
            <a:off x="5591175" y="4221164"/>
            <a:ext cx="287338" cy="287337"/>
          </a:xfrm>
          <a:prstGeom prst="ellipse">
            <a:avLst/>
          </a:prstGeom>
          <a:solidFill>
            <a:srgbClr val="DDDDDD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1267" name="Oval 19"/>
          <p:cNvSpPr>
            <a:spLocks noChangeArrowheads="1"/>
          </p:cNvSpPr>
          <p:nvPr/>
        </p:nvSpPr>
        <p:spPr bwMode="auto">
          <a:xfrm>
            <a:off x="4870450" y="4868864"/>
            <a:ext cx="287338" cy="287337"/>
          </a:xfrm>
          <a:prstGeom prst="ellipse">
            <a:avLst/>
          </a:prstGeom>
          <a:solidFill>
            <a:srgbClr val="DDDDDD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1268" name="Line 20"/>
          <p:cNvSpPr>
            <a:spLocks noChangeShapeType="1"/>
          </p:cNvSpPr>
          <p:nvPr/>
        </p:nvSpPr>
        <p:spPr bwMode="auto">
          <a:xfrm>
            <a:off x="5159375" y="4005264"/>
            <a:ext cx="503238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1269" name="Line 21"/>
          <p:cNvSpPr>
            <a:spLocks noChangeShapeType="1"/>
          </p:cNvSpPr>
          <p:nvPr/>
        </p:nvSpPr>
        <p:spPr bwMode="auto">
          <a:xfrm flipH="1">
            <a:off x="4654551" y="4005264"/>
            <a:ext cx="360363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1270" name="Line 22"/>
          <p:cNvSpPr>
            <a:spLocks noChangeShapeType="1"/>
          </p:cNvSpPr>
          <p:nvPr/>
        </p:nvSpPr>
        <p:spPr bwMode="auto">
          <a:xfrm>
            <a:off x="4583113" y="4581525"/>
            <a:ext cx="360362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1271" name="Oval 23"/>
          <p:cNvSpPr>
            <a:spLocks noChangeArrowheads="1"/>
          </p:cNvSpPr>
          <p:nvPr/>
        </p:nvSpPr>
        <p:spPr bwMode="auto">
          <a:xfrm>
            <a:off x="6384925" y="3644900"/>
            <a:ext cx="287338" cy="2873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1272" name="Oval 24"/>
          <p:cNvSpPr>
            <a:spLocks noChangeArrowheads="1"/>
          </p:cNvSpPr>
          <p:nvPr/>
        </p:nvSpPr>
        <p:spPr bwMode="auto">
          <a:xfrm>
            <a:off x="7032625" y="4149725"/>
            <a:ext cx="287338" cy="287338"/>
          </a:xfrm>
          <a:prstGeom prst="ellipse">
            <a:avLst/>
          </a:prstGeom>
          <a:solidFill>
            <a:srgbClr val="DDDDDD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1273" name="Line 25"/>
          <p:cNvSpPr>
            <a:spLocks noChangeShapeType="1"/>
          </p:cNvSpPr>
          <p:nvPr/>
        </p:nvSpPr>
        <p:spPr bwMode="auto">
          <a:xfrm>
            <a:off x="6600825" y="3933825"/>
            <a:ext cx="503238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1274" name="Oval 26"/>
          <p:cNvSpPr>
            <a:spLocks noChangeArrowheads="1"/>
          </p:cNvSpPr>
          <p:nvPr/>
        </p:nvSpPr>
        <p:spPr bwMode="auto">
          <a:xfrm>
            <a:off x="8470900" y="3644900"/>
            <a:ext cx="287338" cy="2873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1275" name="Oval 27"/>
          <p:cNvSpPr>
            <a:spLocks noChangeArrowheads="1"/>
          </p:cNvSpPr>
          <p:nvPr/>
        </p:nvSpPr>
        <p:spPr bwMode="auto">
          <a:xfrm>
            <a:off x="7967664" y="4148139"/>
            <a:ext cx="287337" cy="287337"/>
          </a:xfrm>
          <a:prstGeom prst="ellipse">
            <a:avLst/>
          </a:prstGeom>
          <a:solidFill>
            <a:srgbClr val="DDDDDD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1277" name="Line 29"/>
          <p:cNvSpPr>
            <a:spLocks noChangeShapeType="1"/>
          </p:cNvSpPr>
          <p:nvPr/>
        </p:nvSpPr>
        <p:spPr bwMode="auto">
          <a:xfrm flipV="1">
            <a:off x="8183564" y="3860800"/>
            <a:ext cx="358775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1278" name="Line 30"/>
          <p:cNvSpPr>
            <a:spLocks noChangeShapeType="1"/>
          </p:cNvSpPr>
          <p:nvPr/>
        </p:nvSpPr>
        <p:spPr bwMode="auto">
          <a:xfrm>
            <a:off x="3575051" y="3500439"/>
            <a:ext cx="144463" cy="433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1279" name="Line 31"/>
          <p:cNvSpPr>
            <a:spLocks noChangeShapeType="1"/>
          </p:cNvSpPr>
          <p:nvPr/>
        </p:nvSpPr>
        <p:spPr bwMode="auto">
          <a:xfrm>
            <a:off x="4511675" y="2852738"/>
            <a:ext cx="503238" cy="86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1280" name="Line 32"/>
          <p:cNvSpPr>
            <a:spLocks noChangeShapeType="1"/>
          </p:cNvSpPr>
          <p:nvPr/>
        </p:nvSpPr>
        <p:spPr bwMode="auto">
          <a:xfrm>
            <a:off x="5519738" y="2205038"/>
            <a:ext cx="863600" cy="14398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1281" name="Line 33"/>
          <p:cNvSpPr>
            <a:spLocks noChangeShapeType="1"/>
          </p:cNvSpPr>
          <p:nvPr/>
        </p:nvSpPr>
        <p:spPr bwMode="auto">
          <a:xfrm>
            <a:off x="7031038" y="2781301"/>
            <a:ext cx="1439862" cy="79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1282" name="Line 34"/>
          <p:cNvSpPr>
            <a:spLocks noChangeShapeType="1"/>
          </p:cNvSpPr>
          <p:nvPr/>
        </p:nvSpPr>
        <p:spPr bwMode="auto">
          <a:xfrm>
            <a:off x="5519738" y="2060576"/>
            <a:ext cx="1008062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1283" name="Text Box 35"/>
          <p:cNvSpPr txBox="1">
            <a:spLocks noChangeArrowheads="1"/>
          </p:cNvSpPr>
          <p:nvPr/>
        </p:nvSpPr>
        <p:spPr bwMode="auto">
          <a:xfrm>
            <a:off x="4438650" y="1989138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0</a:t>
            </a:r>
            <a:endParaRPr lang="en-GB" sz="2400">
              <a:latin typeface="Times New Roman" pitchFamily="18" charset="0"/>
            </a:endParaRPr>
          </a:p>
        </p:txBody>
      </p:sp>
      <p:sp>
        <p:nvSpPr>
          <p:cNvPr id="181284" name="Text Box 36"/>
          <p:cNvSpPr txBox="1">
            <a:spLocks noChangeArrowheads="1"/>
          </p:cNvSpPr>
          <p:nvPr/>
        </p:nvSpPr>
        <p:spPr bwMode="auto">
          <a:xfrm>
            <a:off x="6022975" y="1916113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1</a:t>
            </a:r>
            <a:endParaRPr lang="en-GB" sz="2400">
              <a:latin typeface="Times New Roman" pitchFamily="18" charset="0"/>
            </a:endParaRPr>
          </a:p>
        </p:txBody>
      </p:sp>
      <p:sp>
        <p:nvSpPr>
          <p:cNvPr id="181285" name="Text Box 37"/>
          <p:cNvSpPr txBox="1">
            <a:spLocks noChangeArrowheads="1"/>
          </p:cNvSpPr>
          <p:nvPr/>
        </p:nvSpPr>
        <p:spPr bwMode="auto">
          <a:xfrm>
            <a:off x="3646488" y="2636838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0</a:t>
            </a:r>
            <a:endParaRPr lang="en-GB" sz="2400">
              <a:latin typeface="Times New Roman" pitchFamily="18" charset="0"/>
            </a:endParaRPr>
          </a:p>
        </p:txBody>
      </p:sp>
      <p:sp>
        <p:nvSpPr>
          <p:cNvPr id="181286" name="Text Box 38"/>
          <p:cNvSpPr txBox="1">
            <a:spLocks noChangeArrowheads="1"/>
          </p:cNvSpPr>
          <p:nvPr/>
        </p:nvSpPr>
        <p:spPr bwMode="auto">
          <a:xfrm>
            <a:off x="3071813" y="4076700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0</a:t>
            </a:r>
            <a:endParaRPr lang="en-GB" sz="2400">
              <a:latin typeface="Times New Roman" pitchFamily="18" charset="0"/>
            </a:endParaRPr>
          </a:p>
        </p:txBody>
      </p:sp>
      <p:sp>
        <p:nvSpPr>
          <p:cNvPr id="181287" name="Text Box 39"/>
          <p:cNvSpPr txBox="1">
            <a:spLocks noChangeArrowheads="1"/>
          </p:cNvSpPr>
          <p:nvPr/>
        </p:nvSpPr>
        <p:spPr bwMode="auto">
          <a:xfrm>
            <a:off x="2495550" y="4508500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0</a:t>
            </a:r>
            <a:endParaRPr lang="en-GB" sz="2400">
              <a:latin typeface="Times New Roman" pitchFamily="18" charset="0"/>
            </a:endParaRPr>
          </a:p>
        </p:txBody>
      </p:sp>
      <p:sp>
        <p:nvSpPr>
          <p:cNvPr id="181288" name="Text Box 40"/>
          <p:cNvSpPr txBox="1">
            <a:spLocks noChangeArrowheads="1"/>
          </p:cNvSpPr>
          <p:nvPr/>
        </p:nvSpPr>
        <p:spPr bwMode="auto">
          <a:xfrm>
            <a:off x="7967663" y="3716338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0</a:t>
            </a:r>
            <a:endParaRPr lang="en-GB" sz="2400">
              <a:latin typeface="Times New Roman" pitchFamily="18" charset="0"/>
            </a:endParaRPr>
          </a:p>
        </p:txBody>
      </p:sp>
      <p:sp>
        <p:nvSpPr>
          <p:cNvPr id="181289" name="Text Box 41"/>
          <p:cNvSpPr txBox="1">
            <a:spLocks noChangeArrowheads="1"/>
          </p:cNvSpPr>
          <p:nvPr/>
        </p:nvSpPr>
        <p:spPr bwMode="auto">
          <a:xfrm>
            <a:off x="6743700" y="3716338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1</a:t>
            </a:r>
            <a:endParaRPr lang="en-GB" sz="2400">
              <a:latin typeface="Times New Roman" pitchFamily="18" charset="0"/>
            </a:endParaRPr>
          </a:p>
        </p:txBody>
      </p:sp>
      <p:sp>
        <p:nvSpPr>
          <p:cNvPr id="181290" name="Text Box 42"/>
          <p:cNvSpPr txBox="1">
            <a:spLocks noChangeArrowheads="1"/>
          </p:cNvSpPr>
          <p:nvPr/>
        </p:nvSpPr>
        <p:spPr bwMode="auto">
          <a:xfrm>
            <a:off x="5375275" y="3763963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1</a:t>
            </a:r>
            <a:endParaRPr lang="en-GB" sz="2400">
              <a:latin typeface="Times New Roman" pitchFamily="18" charset="0"/>
            </a:endParaRPr>
          </a:p>
        </p:txBody>
      </p:sp>
      <p:sp>
        <p:nvSpPr>
          <p:cNvPr id="181291" name="Text Box 43"/>
          <p:cNvSpPr txBox="1">
            <a:spLocks noChangeArrowheads="1"/>
          </p:cNvSpPr>
          <p:nvPr/>
        </p:nvSpPr>
        <p:spPr bwMode="auto">
          <a:xfrm>
            <a:off x="4727575" y="4411663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1</a:t>
            </a:r>
            <a:endParaRPr lang="en-GB" sz="2400">
              <a:latin typeface="Times New Roman" pitchFamily="18" charset="0"/>
            </a:endParaRPr>
          </a:p>
        </p:txBody>
      </p:sp>
      <p:sp>
        <p:nvSpPr>
          <p:cNvPr id="181292" name="Text Box 44"/>
          <p:cNvSpPr txBox="1">
            <a:spLocks noChangeArrowheads="1"/>
          </p:cNvSpPr>
          <p:nvPr/>
        </p:nvSpPr>
        <p:spPr bwMode="auto">
          <a:xfrm>
            <a:off x="4511675" y="3835400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0</a:t>
            </a:r>
            <a:endParaRPr lang="en-GB" sz="2400">
              <a:latin typeface="Times New Roman" pitchFamily="18" charset="0"/>
            </a:endParaRPr>
          </a:p>
        </p:txBody>
      </p:sp>
      <p:sp>
        <p:nvSpPr>
          <p:cNvPr id="181293" name="Text Box 45"/>
          <p:cNvSpPr txBox="1">
            <a:spLocks noChangeArrowheads="1"/>
          </p:cNvSpPr>
          <p:nvPr/>
        </p:nvSpPr>
        <p:spPr bwMode="auto">
          <a:xfrm>
            <a:off x="7967663" y="2060575"/>
            <a:ext cx="1511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F1-trie</a:t>
            </a:r>
            <a:endParaRPr lang="en-GB" sz="2400">
              <a:latin typeface="Times New Roman" pitchFamily="18" charset="0"/>
            </a:endParaRPr>
          </a:p>
        </p:txBody>
      </p:sp>
      <p:sp>
        <p:nvSpPr>
          <p:cNvPr id="181294" name="Text Box 46"/>
          <p:cNvSpPr txBox="1">
            <a:spLocks noChangeArrowheads="1"/>
          </p:cNvSpPr>
          <p:nvPr/>
        </p:nvSpPr>
        <p:spPr bwMode="auto">
          <a:xfrm>
            <a:off x="8759825" y="4221163"/>
            <a:ext cx="1511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F2-tries</a:t>
            </a:r>
            <a:endParaRPr lang="en-GB" sz="2400">
              <a:latin typeface="Times New Roman" pitchFamily="18" charset="0"/>
            </a:endParaRPr>
          </a:p>
        </p:txBody>
      </p:sp>
      <p:sp>
        <p:nvSpPr>
          <p:cNvPr id="181295" name="Text Box 47"/>
          <p:cNvSpPr txBox="1">
            <a:spLocks noChangeArrowheads="1"/>
          </p:cNvSpPr>
          <p:nvPr/>
        </p:nvSpPr>
        <p:spPr bwMode="auto">
          <a:xfrm>
            <a:off x="2424113" y="5300663"/>
            <a:ext cx="7921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R1</a:t>
            </a:r>
            <a:endParaRPr lang="en-GB" sz="2400">
              <a:latin typeface="Times New Roman" pitchFamily="18" charset="0"/>
            </a:endParaRPr>
          </a:p>
        </p:txBody>
      </p:sp>
      <p:sp>
        <p:nvSpPr>
          <p:cNvPr id="181296" name="Text Box 48"/>
          <p:cNvSpPr txBox="1">
            <a:spLocks noChangeArrowheads="1"/>
          </p:cNvSpPr>
          <p:nvPr/>
        </p:nvSpPr>
        <p:spPr bwMode="auto">
          <a:xfrm>
            <a:off x="3000376" y="4797425"/>
            <a:ext cx="7921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R4</a:t>
            </a:r>
            <a:endParaRPr lang="en-GB" sz="2400">
              <a:latin typeface="Times New Roman" pitchFamily="18" charset="0"/>
            </a:endParaRPr>
          </a:p>
        </p:txBody>
      </p:sp>
      <p:sp>
        <p:nvSpPr>
          <p:cNvPr id="181297" name="Text Box 49"/>
          <p:cNvSpPr txBox="1">
            <a:spLocks noChangeArrowheads="1"/>
          </p:cNvSpPr>
          <p:nvPr/>
        </p:nvSpPr>
        <p:spPr bwMode="auto">
          <a:xfrm>
            <a:off x="4800601" y="5229225"/>
            <a:ext cx="7921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R2</a:t>
            </a:r>
            <a:endParaRPr lang="en-GB" sz="2400">
              <a:latin typeface="Times New Roman" pitchFamily="18" charset="0"/>
            </a:endParaRPr>
          </a:p>
        </p:txBody>
      </p:sp>
      <p:sp>
        <p:nvSpPr>
          <p:cNvPr id="181298" name="Text Box 50"/>
          <p:cNvSpPr txBox="1">
            <a:spLocks noChangeArrowheads="1"/>
          </p:cNvSpPr>
          <p:nvPr/>
        </p:nvSpPr>
        <p:spPr bwMode="auto">
          <a:xfrm>
            <a:off x="5448301" y="4556125"/>
            <a:ext cx="7921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R5</a:t>
            </a:r>
            <a:endParaRPr lang="en-GB" sz="2400">
              <a:latin typeface="Times New Roman" pitchFamily="18" charset="0"/>
            </a:endParaRPr>
          </a:p>
        </p:txBody>
      </p:sp>
      <p:sp>
        <p:nvSpPr>
          <p:cNvPr id="181299" name="Text Box 51"/>
          <p:cNvSpPr txBox="1">
            <a:spLocks noChangeArrowheads="1"/>
          </p:cNvSpPr>
          <p:nvPr/>
        </p:nvSpPr>
        <p:spPr bwMode="auto">
          <a:xfrm>
            <a:off x="6888163" y="4508500"/>
            <a:ext cx="7921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R6</a:t>
            </a:r>
            <a:endParaRPr lang="en-GB" sz="2400">
              <a:latin typeface="Times New Roman" pitchFamily="18" charset="0"/>
            </a:endParaRPr>
          </a:p>
        </p:txBody>
      </p:sp>
      <p:sp>
        <p:nvSpPr>
          <p:cNvPr id="181300" name="Text Box 52"/>
          <p:cNvSpPr txBox="1">
            <a:spLocks noChangeArrowheads="1"/>
          </p:cNvSpPr>
          <p:nvPr/>
        </p:nvSpPr>
        <p:spPr bwMode="auto">
          <a:xfrm>
            <a:off x="7896226" y="4484688"/>
            <a:ext cx="7921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R3</a:t>
            </a:r>
            <a:endParaRPr lang="en-GB" sz="24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155824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 d-dimensional hierarchical radix </a:t>
            </a:r>
            <a:r>
              <a:rPr lang="en-US" dirty="0" err="1"/>
              <a:t>trie</a:t>
            </a:r>
            <a:endParaRPr lang="en-GB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3927B048-6F52-4FCC-97FA-277F2D9C303C}" type="slidenum">
              <a:rPr lang="en-GB"/>
              <a:pPr/>
              <a:t>45</a:t>
            </a:fld>
            <a:endParaRPr lang="en-GB"/>
          </a:p>
        </p:txBody>
      </p:sp>
      <p:sp>
        <p:nvSpPr>
          <p:cNvPr id="18227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800" dirty="0"/>
              <a:t>Classification algorithm:</a:t>
            </a:r>
          </a:p>
          <a:p>
            <a:pPr lvl="1"/>
            <a:r>
              <a:rPr lang="en-US" sz="2400" dirty="0"/>
              <a:t>First traverse the F1-trie based on the bits corresponding to F1.</a:t>
            </a:r>
          </a:p>
          <a:p>
            <a:pPr lvl="1"/>
            <a:r>
              <a:rPr lang="en-US" sz="2400" dirty="0"/>
              <a:t>Follow the next-</a:t>
            </a:r>
            <a:r>
              <a:rPr lang="en-US" sz="2400" dirty="0" err="1"/>
              <a:t>trie</a:t>
            </a:r>
            <a:r>
              <a:rPr lang="en-US" sz="2400" dirty="0"/>
              <a:t> pointers if present, and traverse the (d-1)-dim. </a:t>
            </a:r>
            <a:r>
              <a:rPr lang="en-US" sz="2400" dirty="0" err="1"/>
              <a:t>trie</a:t>
            </a:r>
            <a:r>
              <a:rPr lang="en-US" sz="2400" dirty="0"/>
              <a:t>.</a:t>
            </a:r>
          </a:p>
          <a:p>
            <a:r>
              <a:rPr lang="en-US" sz="2800" dirty="0"/>
              <a:t>For example, an incoming packet with (000, 010)</a:t>
            </a:r>
          </a:p>
          <a:p>
            <a:pPr lvl="1"/>
            <a:r>
              <a:rPr lang="en-US" sz="2400" dirty="0"/>
              <a:t>It matches both R2 and R4.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131429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IP tunnels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FC9548B-F9EE-47AB-A76C-A800CF7EF404}" type="slidenum">
              <a:rPr lang="en-GB" smtClean="0"/>
              <a:pPr/>
              <a:t>46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14009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9848" y="484632"/>
            <a:ext cx="10058400" cy="1115568"/>
          </a:xfrm>
        </p:spPr>
        <p:txBody>
          <a:bodyPr/>
          <a:lstStyle/>
          <a:p>
            <a:r>
              <a:rPr lang="en-US" dirty="0"/>
              <a:t>IP tunnels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0D22C332-0FAA-4712-A446-410EFD249EBA}" type="slidenum">
              <a:rPr lang="en-GB"/>
              <a:pPr/>
              <a:t>47</a:t>
            </a:fld>
            <a:endParaRPr lang="en-GB"/>
          </a:p>
        </p:txBody>
      </p:sp>
      <p:sp>
        <p:nvSpPr>
          <p:cNvPr id="12697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069848" y="1676400"/>
            <a:ext cx="10058400" cy="4495800"/>
          </a:xfrm>
        </p:spPr>
        <p:txBody>
          <a:bodyPr>
            <a:normAutofit/>
          </a:bodyPr>
          <a:lstStyle/>
          <a:p>
            <a:r>
              <a:rPr lang="en-US" sz="2800" dirty="0"/>
              <a:t>There are quite a few situations that require two network nodes (hosts or routers) to “tunnel” IP datagrams between them.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C4478501-357A-7FA7-E3FE-364CDE6845A8}"/>
              </a:ext>
            </a:extLst>
          </p:cNvPr>
          <p:cNvGrpSpPr/>
          <p:nvPr/>
        </p:nvGrpSpPr>
        <p:grpSpPr>
          <a:xfrm>
            <a:off x="1905000" y="3048000"/>
            <a:ext cx="8382000" cy="2952930"/>
            <a:chOff x="1981200" y="3200400"/>
            <a:chExt cx="8382000" cy="2952930"/>
          </a:xfrm>
        </p:grpSpPr>
        <p:sp>
          <p:nvSpPr>
            <p:cNvPr id="126980" name="Oval 4"/>
            <p:cNvSpPr>
              <a:spLocks noChangeArrowheads="1"/>
            </p:cNvSpPr>
            <p:nvPr/>
          </p:nvSpPr>
          <p:spPr bwMode="auto">
            <a:xfrm>
              <a:off x="3048000" y="3962400"/>
              <a:ext cx="609600" cy="6096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2400"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126981" name="Oval 5"/>
            <p:cNvSpPr>
              <a:spLocks noChangeArrowheads="1"/>
            </p:cNvSpPr>
            <p:nvPr/>
          </p:nvSpPr>
          <p:spPr bwMode="auto">
            <a:xfrm>
              <a:off x="8763000" y="3962400"/>
              <a:ext cx="609600" cy="6096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2400">
                  <a:latin typeface="Times New Roman" pitchFamily="18" charset="0"/>
                </a:rPr>
                <a:t>b</a:t>
              </a:r>
            </a:p>
          </p:txBody>
        </p:sp>
        <p:sp>
          <p:nvSpPr>
            <p:cNvPr id="126982" name="Oval 6"/>
            <p:cNvSpPr>
              <a:spLocks noChangeArrowheads="1"/>
            </p:cNvSpPr>
            <p:nvPr/>
          </p:nvSpPr>
          <p:spPr bwMode="auto">
            <a:xfrm>
              <a:off x="4343400" y="3733800"/>
              <a:ext cx="3810000" cy="11430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6983" name="Text Box 7"/>
            <p:cNvSpPr txBox="1">
              <a:spLocks noChangeArrowheads="1"/>
            </p:cNvSpPr>
            <p:nvPr/>
          </p:nvSpPr>
          <p:spPr bwMode="auto">
            <a:xfrm>
              <a:off x="5410200" y="3200400"/>
              <a:ext cx="17526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400">
                  <a:latin typeface="Times New Roman" pitchFamily="18" charset="0"/>
                </a:rPr>
                <a:t>IP network</a:t>
              </a:r>
            </a:p>
          </p:txBody>
        </p:sp>
        <p:sp>
          <p:nvSpPr>
            <p:cNvPr id="126984" name="Rectangle 8" descr="20%"/>
            <p:cNvSpPr>
              <a:spLocks noChangeArrowheads="1"/>
            </p:cNvSpPr>
            <p:nvPr/>
          </p:nvSpPr>
          <p:spPr bwMode="auto">
            <a:xfrm>
              <a:off x="3657600" y="4191000"/>
              <a:ext cx="5105400" cy="152400"/>
            </a:xfrm>
            <a:prstGeom prst="rect">
              <a:avLst/>
            </a:prstGeom>
            <a:pattFill prst="pct20">
              <a:fgClr>
                <a:schemeClr val="tx1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6985" name="Line 9"/>
            <p:cNvSpPr>
              <a:spLocks noChangeShapeType="1"/>
            </p:cNvSpPr>
            <p:nvPr/>
          </p:nvSpPr>
          <p:spPr bwMode="auto">
            <a:xfrm>
              <a:off x="2057400" y="4267200"/>
              <a:ext cx="990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6986" name="Line 10"/>
            <p:cNvSpPr>
              <a:spLocks noChangeShapeType="1"/>
            </p:cNvSpPr>
            <p:nvPr/>
          </p:nvSpPr>
          <p:spPr bwMode="auto">
            <a:xfrm>
              <a:off x="9372600" y="4267200"/>
              <a:ext cx="990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6987" name="Text Box 11"/>
            <p:cNvSpPr txBox="1">
              <a:spLocks noChangeArrowheads="1"/>
            </p:cNvSpPr>
            <p:nvPr/>
          </p:nvSpPr>
          <p:spPr bwMode="auto">
            <a:xfrm>
              <a:off x="1981200" y="4953001"/>
              <a:ext cx="1371600" cy="1200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400">
                  <a:latin typeface="Times New Roman" pitchFamily="18" charset="0"/>
                </a:rPr>
                <a:t>A packet destined to node d</a:t>
              </a:r>
            </a:p>
          </p:txBody>
        </p:sp>
        <p:sp>
          <p:nvSpPr>
            <p:cNvPr id="126988" name="Text Box 12"/>
            <p:cNvSpPr txBox="1">
              <a:spLocks noChangeArrowheads="1"/>
            </p:cNvSpPr>
            <p:nvPr/>
          </p:nvSpPr>
          <p:spPr bwMode="auto">
            <a:xfrm>
              <a:off x="3886200" y="4953000"/>
              <a:ext cx="48006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400">
                  <a:latin typeface="Times New Roman" pitchFamily="18" charset="0"/>
                </a:rPr>
                <a:t>[src = a, dest = b][original IP packet]</a:t>
              </a:r>
            </a:p>
          </p:txBody>
        </p:sp>
        <p:sp>
          <p:nvSpPr>
            <p:cNvPr id="126989" name="Text Box 13"/>
            <p:cNvSpPr txBox="1">
              <a:spLocks noChangeArrowheads="1"/>
            </p:cNvSpPr>
            <p:nvPr/>
          </p:nvSpPr>
          <p:spPr bwMode="auto">
            <a:xfrm>
              <a:off x="8991600" y="4953001"/>
              <a:ext cx="1371600" cy="1200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400">
                  <a:latin typeface="Times New Roman" pitchFamily="18" charset="0"/>
                </a:rPr>
                <a:t>The original packet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778800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9848" y="609600"/>
            <a:ext cx="10058400" cy="914400"/>
          </a:xfrm>
        </p:spPr>
        <p:txBody>
          <a:bodyPr>
            <a:normAutofit/>
          </a:bodyPr>
          <a:lstStyle/>
          <a:p>
            <a:r>
              <a:rPr lang="en-US" dirty="0"/>
              <a:t>IP tunnels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4D27AA3-898F-4146-A449-3DA448BC23D2}" type="slidenum">
              <a:rPr lang="en-GB"/>
              <a:pPr/>
              <a:t>48</a:t>
            </a:fld>
            <a:endParaRPr lang="en-GB"/>
          </a:p>
        </p:txBody>
      </p:sp>
      <p:sp>
        <p:nvSpPr>
          <p:cNvPr id="145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143000" y="1752600"/>
            <a:ext cx="10287000" cy="4412704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/>
              <a:t>The two tunnel endpoints need to configure the tunnel states before tunneling packets.</a:t>
            </a:r>
          </a:p>
          <a:p>
            <a:r>
              <a:rPr lang="en-US" sz="2800" dirty="0"/>
              <a:t>The two endpoints treat the tunnel as another (logical) “data-link” with a new MTU value (tunnel MTU).</a:t>
            </a:r>
          </a:p>
          <a:p>
            <a:pPr lvl="1"/>
            <a:r>
              <a:rPr lang="en-US" sz="2400" dirty="0"/>
              <a:t>The sending side performs IP-in-IP encapsulation (or other encapsulation) and then the regular IP forwarding.</a:t>
            </a:r>
          </a:p>
          <a:p>
            <a:pPr lvl="1"/>
            <a:r>
              <a:rPr lang="en-US" sz="2400" dirty="0"/>
              <a:t>The receiving side performs the corresponding decapsulation and may continue forwarding the packet if it is not the final destination.</a:t>
            </a:r>
          </a:p>
          <a:p>
            <a:pPr lvl="1"/>
            <a:r>
              <a:rPr lang="en-US" sz="2400" dirty="0"/>
              <a:t>Other routers on the path forward the tunneled packets as any other packets.</a:t>
            </a:r>
          </a:p>
          <a:p>
            <a:r>
              <a:rPr lang="en-US" sz="3000" dirty="0"/>
              <a:t>Multiple tunnels may be used between a source and a destination.</a:t>
            </a:r>
          </a:p>
          <a:p>
            <a:pPr lvl="1"/>
            <a:r>
              <a:rPr lang="en-US" sz="2400" dirty="0"/>
              <a:t>Concatenation of several IP tunnels</a:t>
            </a:r>
          </a:p>
          <a:p>
            <a:pPr lvl="1"/>
            <a:r>
              <a:rPr lang="en-US" sz="2400" dirty="0"/>
              <a:t>Nesting of IP tunnels</a:t>
            </a:r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3344870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25" name="Rectangle 9"/>
          <p:cNvSpPr>
            <a:spLocks noGrp="1" noChangeArrowheads="1"/>
          </p:cNvSpPr>
          <p:nvPr>
            <p:ph type="title"/>
          </p:nvPr>
        </p:nvSpPr>
        <p:spPr>
          <a:xfrm>
            <a:off x="1066800" y="691198"/>
            <a:ext cx="9753600" cy="703262"/>
          </a:xfrm>
        </p:spPr>
        <p:txBody>
          <a:bodyPr>
            <a:noAutofit/>
          </a:bodyPr>
          <a:lstStyle/>
          <a:p>
            <a:r>
              <a:rPr lang="en-US" dirty="0"/>
              <a:t>For example,</a:t>
            </a:r>
            <a:endParaRPr lang="en-GB" dirty="0"/>
          </a:p>
        </p:txBody>
      </p:sp>
      <p:graphicFrame>
        <p:nvGraphicFramePr>
          <p:cNvPr id="188420" name="Object 4"/>
          <p:cNvGraphicFramePr>
            <a:graphicFrameLocks noGrp="1" noChangeAspect="1"/>
          </p:cNvGraphicFramePr>
          <p:nvPr>
            <p:ph sz="half" idx="1"/>
          </p:nvPr>
        </p:nvGraphicFramePr>
        <p:xfrm>
          <a:off x="1847851" y="1716608"/>
          <a:ext cx="8353425" cy="3778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5602680" imgH="2533680" progId="Visio.Drawing.11">
                  <p:embed/>
                </p:oleObj>
              </mc:Choice>
              <mc:Fallback>
                <p:oleObj name="Visio" r:id="rId2" imgW="5602680" imgH="2533680" progId="Visio.Drawing.11">
                  <p:embed/>
                  <p:pic>
                    <p:nvPicPr>
                      <p:cNvPr id="18842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1" y="1716608"/>
                        <a:ext cx="8353425" cy="3778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841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981200" y="4166121"/>
            <a:ext cx="8229600" cy="2360612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90000"/>
              </a:lnSpc>
            </a:pPr>
            <a:endParaRPr lang="en-US" sz="1400" dirty="0"/>
          </a:p>
          <a:p>
            <a:pPr>
              <a:lnSpc>
                <a:spcPct val="90000"/>
              </a:lnSpc>
            </a:pPr>
            <a:endParaRPr lang="en-US" sz="1400" dirty="0"/>
          </a:p>
          <a:p>
            <a:pPr>
              <a:lnSpc>
                <a:spcPct val="90000"/>
              </a:lnSpc>
            </a:pPr>
            <a:endParaRPr lang="en-US" sz="1400" dirty="0"/>
          </a:p>
          <a:p>
            <a:pPr>
              <a:lnSpc>
                <a:spcPct val="90000"/>
              </a:lnSpc>
            </a:pPr>
            <a:endParaRPr lang="en-US" sz="1400" dirty="0"/>
          </a:p>
          <a:p>
            <a:pPr>
              <a:lnSpc>
                <a:spcPct val="90000"/>
              </a:lnSpc>
            </a:pPr>
            <a:endParaRPr lang="en-US" sz="1400" dirty="0"/>
          </a:p>
          <a:p>
            <a:pPr>
              <a:lnSpc>
                <a:spcPct val="90000"/>
              </a:lnSpc>
            </a:pPr>
            <a:endParaRPr lang="en-US" sz="1400" dirty="0"/>
          </a:p>
          <a:p>
            <a:pPr lvl="1">
              <a:lnSpc>
                <a:spcPct val="90000"/>
              </a:lnSpc>
            </a:pPr>
            <a:endParaRPr lang="en-US" altLang="zh-CN" sz="2300" dirty="0">
              <a:ea typeface="宋体" pitchFamily="2" charset="-122"/>
            </a:endParaRPr>
          </a:p>
          <a:p>
            <a:pPr>
              <a:lnSpc>
                <a:spcPct val="90000"/>
              </a:lnSpc>
            </a:pPr>
            <a:r>
              <a:rPr lang="en-US" altLang="zh-CN" sz="2900" dirty="0">
                <a:ea typeface="宋体" pitchFamily="2" charset="-122"/>
              </a:rPr>
              <a:t>min{MTU1, MTU4, min{MTU2, MTU3, PMTU</a:t>
            </a:r>
            <a:r>
              <a:rPr lang="en-US" altLang="zh-CN" sz="2900" baseline="-25000" dirty="0">
                <a:ea typeface="宋体" pitchFamily="2" charset="-122"/>
              </a:rPr>
              <a:t>2,3</a:t>
            </a:r>
            <a:r>
              <a:rPr lang="en-US" altLang="zh-CN" sz="2900" dirty="0">
                <a:ea typeface="宋体" pitchFamily="2" charset="-122"/>
                <a:sym typeface="Symbol" pitchFamily="18" charset="2"/>
              </a:rPr>
              <a:t></a:t>
            </a:r>
            <a:r>
              <a:rPr lang="en-US" altLang="zh-CN" sz="2900" dirty="0">
                <a:ea typeface="宋体" pitchFamily="2" charset="-122"/>
              </a:rPr>
              <a:t>20} </a:t>
            </a:r>
            <a:r>
              <a:rPr lang="en-US" altLang="zh-CN" sz="2900" dirty="0">
                <a:ea typeface="宋体" pitchFamily="2" charset="-122"/>
                <a:sym typeface="Symbol" pitchFamily="18" charset="2"/>
              </a:rPr>
              <a:t></a:t>
            </a:r>
            <a:r>
              <a:rPr lang="en-US" altLang="zh-CN" sz="2900" dirty="0">
                <a:ea typeface="宋体" pitchFamily="2" charset="-122"/>
              </a:rPr>
              <a:t> 20} or </a:t>
            </a:r>
          </a:p>
          <a:p>
            <a:pPr>
              <a:lnSpc>
                <a:spcPct val="90000"/>
              </a:lnSpc>
            </a:pPr>
            <a:r>
              <a:rPr lang="en-US" altLang="zh-CN" sz="2900" dirty="0">
                <a:ea typeface="宋体" pitchFamily="2" charset="-122"/>
              </a:rPr>
              <a:t>min{MTU1, MTU2</a:t>
            </a:r>
            <a:r>
              <a:rPr lang="en-US" altLang="zh-CN" sz="2900" dirty="0">
                <a:ea typeface="宋体" pitchFamily="2" charset="-122"/>
                <a:sym typeface="Symbol" pitchFamily="18" charset="2"/>
              </a:rPr>
              <a:t></a:t>
            </a:r>
            <a:r>
              <a:rPr lang="en-US" altLang="zh-CN" sz="2900" dirty="0">
                <a:ea typeface="宋体" pitchFamily="2" charset="-122"/>
              </a:rPr>
              <a:t>20, MTU3</a:t>
            </a:r>
            <a:r>
              <a:rPr lang="en-US" altLang="zh-CN" sz="2900" dirty="0">
                <a:ea typeface="宋体" pitchFamily="2" charset="-122"/>
                <a:sym typeface="Symbol" pitchFamily="18" charset="2"/>
              </a:rPr>
              <a:t></a:t>
            </a:r>
            <a:r>
              <a:rPr lang="en-US" altLang="zh-CN" sz="2900" dirty="0">
                <a:ea typeface="宋体" pitchFamily="2" charset="-122"/>
              </a:rPr>
              <a:t>20, PMTU</a:t>
            </a:r>
            <a:r>
              <a:rPr lang="en-US" altLang="zh-CN" sz="2900" baseline="-25000" dirty="0">
                <a:ea typeface="宋体" pitchFamily="2" charset="-122"/>
              </a:rPr>
              <a:t>2,3</a:t>
            </a:r>
            <a:r>
              <a:rPr lang="en-US" altLang="zh-CN" sz="2900" dirty="0">
                <a:ea typeface="宋体" pitchFamily="2" charset="-122"/>
                <a:sym typeface="Symbol" pitchFamily="18" charset="2"/>
              </a:rPr>
              <a:t></a:t>
            </a:r>
            <a:r>
              <a:rPr lang="en-US" altLang="zh-CN" sz="2900" dirty="0">
                <a:ea typeface="宋体" pitchFamily="2" charset="-122"/>
              </a:rPr>
              <a:t>40, MTU4}.</a:t>
            </a:r>
            <a:r>
              <a:rPr lang="en-GB" altLang="zh-CN" sz="2900" dirty="0">
                <a:ea typeface="宋体" pitchFamily="2" charset="-122"/>
              </a:rPr>
              <a:t> </a:t>
            </a:r>
            <a:endParaRPr lang="en-GB" sz="2900" dirty="0"/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644208"/>
            <a:ext cx="2133600" cy="457200"/>
          </a:xfrm>
        </p:spPr>
        <p:txBody>
          <a:bodyPr/>
          <a:lstStyle/>
          <a:p>
            <a:fld id="{42876A09-DB38-4D41-AA6B-4FC5DF1173DF}" type="slidenum">
              <a:rPr lang="en-GB"/>
              <a:pPr/>
              <a:t>49</a:t>
            </a:fld>
            <a:endParaRPr lang="en-GB"/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152400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 fontScale="85000" lnSpcReduction="20000"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808BB38D-0690-4449-993C-E02D8C9165F2}" type="slidenum">
              <a:rPr lang="en-GB" sz="1400" b="1">
                <a:solidFill>
                  <a:srgbClr val="FFFFFF"/>
                </a:solidFill>
                <a:latin typeface="Verdana" pitchFamily="34" charset="0"/>
                <a:cs typeface="Arial" charset="0"/>
              </a:rPr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49</a:t>
            </a:fld>
            <a:endParaRPr lang="en-GB" sz="1400" b="1">
              <a:solidFill>
                <a:srgbClr val="FFFFFF"/>
              </a:solidFill>
              <a:latin typeface="Verdana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030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IP forwarding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FC9548B-F9EE-47AB-A76C-A800CF7EF404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03225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58376-9C35-6E59-93D4-CDB15B8A7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E07E99-26CD-08DC-2616-90BBC46D8D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Download </a:t>
            </a:r>
            <a:r>
              <a:rPr lang="en-US" dirty="0">
                <a:latin typeface="Consolas" panose="020B0609020204030204" pitchFamily="49" charset="0"/>
              </a:rPr>
              <a:t>gre_and_4over6.cap </a:t>
            </a:r>
            <a:r>
              <a:rPr lang="en-US" dirty="0"/>
              <a:t>from </a:t>
            </a:r>
            <a:r>
              <a:rPr lang="en-US" dirty="0" err="1"/>
              <a:t>i</a:t>
            </a:r>
            <a:r>
              <a:rPr lang="en-US" dirty="0"/>
              <a:t>-Learning.</a:t>
            </a:r>
          </a:p>
          <a:p>
            <a:r>
              <a:rPr lang="en-US" dirty="0"/>
              <a:t>How many headers are found in the first packet?</a:t>
            </a:r>
          </a:p>
          <a:p>
            <a:r>
              <a:rPr lang="en-US" dirty="0"/>
              <a:t>How many tunnels did this packet go through?</a:t>
            </a:r>
          </a:p>
          <a:p>
            <a:r>
              <a:rPr lang="en-US" dirty="0"/>
              <a:t>What kinds of tunnels were used?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16DDA8-A1B3-4264-2554-3A2233EB1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D1B-E4DB-470C-AB1C-194405D59940}" type="slidenum">
              <a:rPr lang="en-US" smtClean="0"/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93254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9848" y="484632"/>
            <a:ext cx="10058400" cy="1039368"/>
          </a:xfrm>
        </p:spPr>
        <p:txBody>
          <a:bodyPr/>
          <a:lstStyle/>
          <a:p>
            <a:r>
              <a:rPr lang="en-US" dirty="0"/>
              <a:t>IP tunnels usages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93FF1D8-CBFA-49DB-AEDC-070EA596F5C6}" type="slidenum">
              <a:rPr lang="en-GB"/>
              <a:pPr/>
              <a:t>51</a:t>
            </a:fld>
            <a:endParaRPr lang="en-GB"/>
          </a:p>
        </p:txBody>
      </p:sp>
      <p:sp>
        <p:nvSpPr>
          <p:cNvPr id="14848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069848" y="1600200"/>
            <a:ext cx="10207752" cy="48006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IPv4/IPv6 transitions: Two IPv6 nodes tunnels IPv6 packets through an IPv4 network.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A home agent tunnels packets destined to a mobile host to its current location.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Two IP routers tunnel packets to each other which are protected by encryption and authentication (IP Security tunnels).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Two multicast routers tunnel multicast packets through an IP network that does not support IP multicast (</a:t>
            </a:r>
            <a:r>
              <a:rPr lang="en-US" sz="2800" dirty="0" err="1"/>
              <a:t>Mbone</a:t>
            </a:r>
            <a:r>
              <a:rPr lang="en-US" sz="2800" dirty="0"/>
              <a:t> network).</a:t>
            </a:r>
          </a:p>
        </p:txBody>
      </p:sp>
    </p:spTree>
    <p:extLst>
      <p:ext uri="{BB962C8B-B14F-4D97-AF65-F5344CB8AC3E}">
        <p14:creationId xmlns:p14="http://schemas.microsoft.com/office/powerpoint/2010/main" val="246386819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ICMP messages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FC9548B-F9EE-47AB-A76C-A800CF7EF404}" type="slidenum">
              <a:rPr lang="en-GB" smtClean="0"/>
              <a:pPr/>
              <a:t>52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06294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ICMP router advertisement &amp; discovery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DD6ACDF0-F51D-4D7C-9667-BC8D3459D61F}" type="slidenum">
              <a:rPr lang="en-GB"/>
              <a:pPr/>
              <a:t>53</a:t>
            </a:fld>
            <a:endParaRPr lang="en-GB"/>
          </a:p>
        </p:txBody>
      </p:sp>
      <p:sp>
        <p:nvSpPr>
          <p:cNvPr id="1167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143000" y="2209800"/>
            <a:ext cx="10168128" cy="3886200"/>
          </a:xfrm>
        </p:spPr>
        <p:txBody>
          <a:bodyPr/>
          <a:lstStyle/>
          <a:p>
            <a:r>
              <a:rPr lang="en-US" sz="2800" dirty="0"/>
              <a:t>After bootstrapping, a host broadcasts or multicasts an ICMP router solicitation message.</a:t>
            </a:r>
          </a:p>
          <a:p>
            <a:pPr lvl="1"/>
            <a:r>
              <a:rPr lang="en-US" sz="2400" dirty="0"/>
              <a:t>One or more routers respond with ICMP router advertisement messages.</a:t>
            </a:r>
          </a:p>
          <a:p>
            <a:pPr lvl="1"/>
            <a:r>
              <a:rPr lang="en-US" sz="2400" dirty="0"/>
              <a:t>Routers periodically broadcast or multicast advertisement messages.</a:t>
            </a:r>
          </a:p>
          <a:p>
            <a:pPr lvl="1"/>
            <a:r>
              <a:rPr lang="en-US" sz="2400" dirty="0"/>
              <a:t>Multiple addresses may be advertised by a router in a single message.</a:t>
            </a:r>
          </a:p>
        </p:txBody>
      </p:sp>
    </p:spTree>
    <p:extLst>
      <p:ext uri="{BB962C8B-B14F-4D97-AF65-F5344CB8AC3E}">
        <p14:creationId xmlns:p14="http://schemas.microsoft.com/office/powerpoint/2010/main" val="284193310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9848" y="762000"/>
            <a:ext cx="10058400" cy="914400"/>
          </a:xfrm>
        </p:spPr>
        <p:txBody>
          <a:bodyPr>
            <a:noAutofit/>
          </a:bodyPr>
          <a:lstStyle/>
          <a:p>
            <a:r>
              <a:rPr lang="en-US" dirty="0"/>
              <a:t>ICMP router advertisement &amp; discovery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25A9D5C4-1902-445A-AFD5-71A6210DAB41}" type="slidenum">
              <a:rPr lang="en-GB"/>
              <a:pPr/>
              <a:t>54</a:t>
            </a:fld>
            <a:endParaRPr lang="en-GB"/>
          </a:p>
        </p:txBody>
      </p:sp>
      <p:sp>
        <p:nvSpPr>
          <p:cNvPr id="12185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208896" name="Object 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3205978"/>
              </p:ext>
            </p:extLst>
          </p:nvPr>
        </p:nvGraphicFramePr>
        <p:xfrm>
          <a:off x="3962400" y="1371600"/>
          <a:ext cx="7558088" cy="541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7377877" imgH="5276961" progId="Word.Document.8">
                  <p:embed/>
                </p:oleObj>
              </mc:Choice>
              <mc:Fallback>
                <p:oleObj name="Document" r:id="rId2" imgW="7377877" imgH="5276961" progId="Word.Document.8">
                  <p:embed/>
                  <p:pic>
                    <p:nvPicPr>
                      <p:cNvPr id="208896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1371600"/>
                        <a:ext cx="7558088" cy="5418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4976172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9848" y="484632"/>
            <a:ext cx="10058400" cy="1039368"/>
          </a:xfrm>
        </p:spPr>
        <p:txBody>
          <a:bodyPr/>
          <a:lstStyle/>
          <a:p>
            <a:r>
              <a:rPr lang="en-US" dirty="0"/>
              <a:t>ICMP redirect error message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A29D38C8-BAEB-4EEE-BB77-5F760A1611FB}" type="slidenum">
              <a:rPr lang="en-GB"/>
              <a:pPr/>
              <a:t>55</a:t>
            </a:fld>
            <a:endParaRPr lang="en-GB"/>
          </a:p>
        </p:txBody>
      </p:sp>
      <p:sp>
        <p:nvSpPr>
          <p:cNvPr id="1187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069848" y="1600200"/>
            <a:ext cx="10058400" cy="4572000"/>
          </a:xfrm>
        </p:spPr>
        <p:txBody>
          <a:bodyPr/>
          <a:lstStyle/>
          <a:p>
            <a:r>
              <a:rPr lang="en-US" sz="2800" dirty="0"/>
              <a:t>This message is sent by routers (not by hosts) to a source when the datagram should have been sent to a different router.</a:t>
            </a:r>
          </a:p>
          <a:p>
            <a:r>
              <a:rPr lang="en-US" sz="2800" dirty="0">
                <a:solidFill>
                  <a:srgbClr val="C00000"/>
                </a:solidFill>
              </a:rPr>
              <a:t>Redirects are intended to used by hosts</a:t>
            </a:r>
            <a:r>
              <a:rPr lang="en-US" sz="2800" dirty="0"/>
              <a:t>, not by routers.</a:t>
            </a:r>
          </a:p>
          <a:p>
            <a:r>
              <a:rPr lang="en-US" sz="2800" dirty="0"/>
              <a:t>A redirect message results in a </a:t>
            </a:r>
            <a:r>
              <a:rPr lang="en-US" sz="2800" dirty="0">
                <a:solidFill>
                  <a:srgbClr val="C00000"/>
                </a:solidFill>
              </a:rPr>
              <a:t>new host-specific route </a:t>
            </a:r>
            <a:r>
              <a:rPr lang="en-US" sz="2800" dirty="0"/>
              <a:t>in the host’s routing table.</a:t>
            </a:r>
          </a:p>
          <a:p>
            <a:pPr lvl="1"/>
            <a:r>
              <a:rPr lang="en-US" sz="2400" dirty="0"/>
              <a:t>Although redirects for network-specific route are available in ICMP, but they are not used in practice.</a:t>
            </a:r>
          </a:p>
        </p:txBody>
      </p:sp>
    </p:spTree>
    <p:extLst>
      <p:ext uri="{BB962C8B-B14F-4D97-AF65-F5344CB8AC3E}">
        <p14:creationId xmlns:p14="http://schemas.microsoft.com/office/powerpoint/2010/main" val="412632033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549275"/>
            <a:ext cx="9906000" cy="745258"/>
          </a:xfrm>
        </p:spPr>
        <p:txBody>
          <a:bodyPr>
            <a:noAutofit/>
          </a:bodyPr>
          <a:lstStyle/>
          <a:p>
            <a:r>
              <a:rPr lang="en-US" dirty="0"/>
              <a:t>ICMP redirect error message</a:t>
            </a:r>
          </a:p>
        </p:txBody>
      </p:sp>
      <p:sp>
        <p:nvSpPr>
          <p:cNvPr id="2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CF82B14-A832-4AA8-92E0-C4C4B32E8840}" type="slidenum">
              <a:rPr lang="en-GB"/>
              <a:pPr/>
              <a:t>56</a:t>
            </a:fld>
            <a:endParaRPr lang="en-GB"/>
          </a:p>
        </p:txBody>
      </p:sp>
      <p:sp>
        <p:nvSpPr>
          <p:cNvPr id="12083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219200" y="1537422"/>
            <a:ext cx="10091928" cy="4987924"/>
          </a:xfrm>
        </p:spPr>
        <p:txBody>
          <a:bodyPr>
            <a:normAutofit/>
          </a:bodyPr>
          <a:lstStyle/>
          <a:p>
            <a:r>
              <a:rPr lang="en-US" sz="2800" dirty="0"/>
              <a:t>If the destination IP address is 140.12.1.1, a new entry for 140.12.1.1 is added to the host’s routing table after receiving the ICMP redirect message. 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9EA6B70-E676-5CAB-58F8-D0336625A8ED}"/>
              </a:ext>
            </a:extLst>
          </p:cNvPr>
          <p:cNvGrpSpPr/>
          <p:nvPr/>
        </p:nvGrpSpPr>
        <p:grpSpPr>
          <a:xfrm>
            <a:off x="2590800" y="3056341"/>
            <a:ext cx="6629400" cy="3438525"/>
            <a:chOff x="2855913" y="3303589"/>
            <a:chExt cx="6629400" cy="3438525"/>
          </a:xfrm>
        </p:grpSpPr>
        <p:sp>
          <p:nvSpPr>
            <p:cNvPr id="120836" name="Line 4"/>
            <p:cNvSpPr>
              <a:spLocks noChangeShapeType="1"/>
            </p:cNvSpPr>
            <p:nvPr/>
          </p:nvSpPr>
          <p:spPr bwMode="auto">
            <a:xfrm>
              <a:off x="2855913" y="4532313"/>
              <a:ext cx="662940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37" name="Text Box 5"/>
            <p:cNvSpPr txBox="1">
              <a:spLocks noChangeArrowheads="1"/>
            </p:cNvSpPr>
            <p:nvPr/>
          </p:nvSpPr>
          <p:spPr bwMode="auto">
            <a:xfrm>
              <a:off x="5751513" y="3303589"/>
              <a:ext cx="9906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400" dirty="0">
                  <a:latin typeface="Times New Roman" pitchFamily="18" charset="0"/>
                </a:rPr>
                <a:t>Host</a:t>
              </a:r>
            </a:p>
          </p:txBody>
        </p:sp>
        <p:sp>
          <p:nvSpPr>
            <p:cNvPr id="120838" name="Text Box 6"/>
            <p:cNvSpPr txBox="1">
              <a:spLocks noChangeArrowheads="1"/>
            </p:cNvSpPr>
            <p:nvPr/>
          </p:nvSpPr>
          <p:spPr bwMode="auto">
            <a:xfrm>
              <a:off x="7351713" y="5294314"/>
              <a:ext cx="9906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400">
                  <a:latin typeface="Times New Roman" pitchFamily="18" charset="0"/>
                </a:rPr>
                <a:t>R2</a:t>
              </a:r>
            </a:p>
          </p:txBody>
        </p:sp>
        <p:sp>
          <p:nvSpPr>
            <p:cNvPr id="120839" name="Line 7"/>
            <p:cNvSpPr>
              <a:spLocks noChangeShapeType="1"/>
            </p:cNvSpPr>
            <p:nvPr/>
          </p:nvSpPr>
          <p:spPr bwMode="auto">
            <a:xfrm flipV="1">
              <a:off x="4532313" y="4532313"/>
              <a:ext cx="0" cy="762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0" name="Line 8"/>
            <p:cNvSpPr>
              <a:spLocks noChangeShapeType="1"/>
            </p:cNvSpPr>
            <p:nvPr/>
          </p:nvSpPr>
          <p:spPr bwMode="auto">
            <a:xfrm flipV="1">
              <a:off x="7808913" y="4532313"/>
              <a:ext cx="0" cy="762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1" name="Line 9"/>
            <p:cNvSpPr>
              <a:spLocks noChangeShapeType="1"/>
            </p:cNvSpPr>
            <p:nvPr/>
          </p:nvSpPr>
          <p:spPr bwMode="auto">
            <a:xfrm flipV="1">
              <a:off x="6208713" y="3770313"/>
              <a:ext cx="0" cy="762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2" name="Line 10"/>
            <p:cNvSpPr>
              <a:spLocks noChangeShapeType="1"/>
            </p:cNvSpPr>
            <p:nvPr/>
          </p:nvSpPr>
          <p:spPr bwMode="auto">
            <a:xfrm>
              <a:off x="5903913" y="3770313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3" name="Line 11"/>
            <p:cNvSpPr>
              <a:spLocks noChangeShapeType="1"/>
            </p:cNvSpPr>
            <p:nvPr/>
          </p:nvSpPr>
          <p:spPr bwMode="auto">
            <a:xfrm flipH="1">
              <a:off x="4303713" y="4227513"/>
              <a:ext cx="1600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4" name="Line 12"/>
            <p:cNvSpPr>
              <a:spLocks noChangeShapeType="1"/>
            </p:cNvSpPr>
            <p:nvPr/>
          </p:nvSpPr>
          <p:spPr bwMode="auto">
            <a:xfrm>
              <a:off x="4303713" y="4227513"/>
              <a:ext cx="0" cy="1066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5" name="Line 13"/>
            <p:cNvSpPr>
              <a:spLocks noChangeShapeType="1"/>
            </p:cNvSpPr>
            <p:nvPr/>
          </p:nvSpPr>
          <p:spPr bwMode="auto">
            <a:xfrm flipV="1">
              <a:off x="4760913" y="4760913"/>
              <a:ext cx="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6" name="Line 14"/>
            <p:cNvSpPr>
              <a:spLocks noChangeShapeType="1"/>
            </p:cNvSpPr>
            <p:nvPr/>
          </p:nvSpPr>
          <p:spPr bwMode="auto">
            <a:xfrm>
              <a:off x="4760913" y="4760913"/>
              <a:ext cx="1752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7" name="Line 15"/>
            <p:cNvSpPr>
              <a:spLocks noChangeShapeType="1"/>
            </p:cNvSpPr>
            <p:nvPr/>
          </p:nvSpPr>
          <p:spPr bwMode="auto">
            <a:xfrm flipV="1">
              <a:off x="6513513" y="3770313"/>
              <a:ext cx="0" cy="990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8" name="Line 16"/>
            <p:cNvSpPr>
              <a:spLocks noChangeShapeType="1"/>
            </p:cNvSpPr>
            <p:nvPr/>
          </p:nvSpPr>
          <p:spPr bwMode="auto">
            <a:xfrm flipV="1">
              <a:off x="4989513" y="4989513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9" name="Line 17"/>
            <p:cNvSpPr>
              <a:spLocks noChangeShapeType="1"/>
            </p:cNvSpPr>
            <p:nvPr/>
          </p:nvSpPr>
          <p:spPr bwMode="auto">
            <a:xfrm>
              <a:off x="4989513" y="4989513"/>
              <a:ext cx="2590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0" name="Line 18"/>
            <p:cNvSpPr>
              <a:spLocks noChangeShapeType="1"/>
            </p:cNvSpPr>
            <p:nvPr/>
          </p:nvSpPr>
          <p:spPr bwMode="auto">
            <a:xfrm>
              <a:off x="7580313" y="4989513"/>
              <a:ext cx="0" cy="1295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1" name="Line 19"/>
            <p:cNvSpPr>
              <a:spLocks noChangeShapeType="1"/>
            </p:cNvSpPr>
            <p:nvPr/>
          </p:nvSpPr>
          <p:spPr bwMode="auto">
            <a:xfrm>
              <a:off x="7808913" y="5751513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2" name="Text Box 20"/>
            <p:cNvSpPr txBox="1">
              <a:spLocks noChangeArrowheads="1"/>
            </p:cNvSpPr>
            <p:nvPr/>
          </p:nvSpPr>
          <p:spPr bwMode="auto">
            <a:xfrm>
              <a:off x="4075113" y="3846513"/>
              <a:ext cx="175260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</a:rPr>
                <a:t>(1) IP datagram</a:t>
              </a:r>
            </a:p>
          </p:txBody>
        </p:sp>
        <p:sp>
          <p:nvSpPr>
            <p:cNvPr id="120853" name="Text Box 21"/>
            <p:cNvSpPr txBox="1">
              <a:spLocks noChangeArrowheads="1"/>
            </p:cNvSpPr>
            <p:nvPr/>
          </p:nvSpPr>
          <p:spPr bwMode="auto">
            <a:xfrm>
              <a:off x="5751513" y="4927601"/>
              <a:ext cx="17526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</a:rPr>
                <a:t>(2) IP datagram</a:t>
              </a:r>
            </a:p>
          </p:txBody>
        </p:sp>
        <p:sp>
          <p:nvSpPr>
            <p:cNvPr id="120854" name="Text Box 22"/>
            <p:cNvSpPr txBox="1">
              <a:spLocks noChangeArrowheads="1"/>
            </p:cNvSpPr>
            <p:nvPr/>
          </p:nvSpPr>
          <p:spPr bwMode="auto">
            <a:xfrm>
              <a:off x="5218113" y="5599113"/>
              <a:ext cx="182880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</a:rPr>
                <a:t>(3) ICMP redirect</a:t>
              </a:r>
            </a:p>
          </p:txBody>
        </p:sp>
        <p:sp>
          <p:nvSpPr>
            <p:cNvPr id="120855" name="Line 23"/>
            <p:cNvSpPr>
              <a:spLocks noChangeShapeType="1"/>
            </p:cNvSpPr>
            <p:nvPr/>
          </p:nvSpPr>
          <p:spPr bwMode="auto">
            <a:xfrm flipH="1" flipV="1">
              <a:off x="5370513" y="4760913"/>
              <a:ext cx="304800" cy="838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6" name="Text Box 24"/>
            <p:cNvSpPr txBox="1">
              <a:spLocks noChangeArrowheads="1"/>
            </p:cNvSpPr>
            <p:nvPr/>
          </p:nvSpPr>
          <p:spPr bwMode="auto">
            <a:xfrm>
              <a:off x="6665913" y="6375401"/>
              <a:ext cx="18288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</a:rPr>
                <a:t>to the destination</a:t>
              </a:r>
            </a:p>
          </p:txBody>
        </p:sp>
        <p:sp>
          <p:nvSpPr>
            <p:cNvPr id="120857" name="Text Box 25"/>
            <p:cNvSpPr txBox="1">
              <a:spLocks noChangeArrowheads="1"/>
            </p:cNvSpPr>
            <p:nvPr/>
          </p:nvSpPr>
          <p:spPr bwMode="auto">
            <a:xfrm>
              <a:off x="4075113" y="5284789"/>
              <a:ext cx="9906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400">
                  <a:latin typeface="Times New Roman" pitchFamily="18" charset="0"/>
                </a:rPr>
                <a:t>R1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2555926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ICMP redirect message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CF86961-05ED-4071-8C35-B2FA8B8CD7E4}" type="slidenum">
              <a:rPr lang="en-GB" smtClean="0"/>
              <a:pPr/>
              <a:t>57</a:t>
            </a:fld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2423592" y="1844824"/>
            <a:ext cx="331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676912355"/>
              </p:ext>
            </p:extLst>
          </p:nvPr>
        </p:nvGraphicFramePr>
        <p:xfrm>
          <a:off x="630379" y="2333244"/>
          <a:ext cx="10497869" cy="312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8427447" imgH="2509042" progId="Word.Document.8">
                  <p:embed/>
                </p:oleObj>
              </mc:Choice>
              <mc:Fallback>
                <p:oleObj name="Document" r:id="rId2" imgW="8427447" imgH="2509042" progId="Word.Document.8">
                  <p:embed/>
                  <p:pic>
                    <p:nvPicPr>
                      <p:cNvPr id="7" name="Content Placeholder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379" y="2333244"/>
                        <a:ext cx="10497869" cy="3124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766004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2A6A7-6E47-CB7B-84A4-C335EDF73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8A05B-925F-3E3C-A379-8ECB2D5BF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Download </a:t>
            </a:r>
            <a:r>
              <a:rPr lang="en-US" dirty="0" err="1">
                <a:latin typeface="Consolas" panose="020B0609020204030204" pitchFamily="49" charset="0"/>
              </a:rPr>
              <a:t>router.pcap</a:t>
            </a: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/>
              <a:t>and find an ICMP Redirect message.</a:t>
            </a:r>
          </a:p>
          <a:p>
            <a:r>
              <a:rPr lang="en-US" dirty="0"/>
              <a:t>What is the new entry that will be created in the forwarding table?</a:t>
            </a:r>
          </a:p>
          <a:p>
            <a:r>
              <a:rPr lang="en-US" dirty="0"/>
              <a:t>Why is the Total Length in the IP header is 60 bytes, but there are 8 bytes in the TCP packet?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76FC54-0DE2-141D-91CB-3045BE28F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D1B-E4DB-470C-AB1C-194405D59940}" type="slidenum">
              <a:rPr lang="en-US" smtClean="0"/>
              <a:t>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80402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609600"/>
            <a:ext cx="7989887" cy="919161"/>
          </a:xfrm>
        </p:spPr>
        <p:txBody>
          <a:bodyPr>
            <a:noAutofit/>
          </a:bodyPr>
          <a:lstStyle/>
          <a:p>
            <a:r>
              <a:rPr lang="en-US" dirty="0"/>
              <a:t>Summary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5CA4CF83-35C3-4B9C-ABDD-7E015568F48A}" type="slidenum">
              <a:rPr lang="en-GB"/>
              <a:pPr/>
              <a:t>59</a:t>
            </a:fld>
            <a:endParaRPr lang="en-GB"/>
          </a:p>
        </p:txBody>
      </p:sp>
      <p:sp>
        <p:nvSpPr>
          <p:cNvPr id="1443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371600" y="1772817"/>
            <a:ext cx="10058400" cy="4231109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IP routers are characterized by rich functionalities that they provide 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Correct IP forwarding is based on a correct routing table and a correct IP forwarding algorithm.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The address lookup performed by routers is crucial to the IP forwarding performance.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Packet classification is a generation of the longest prefix match for the IP address lookup.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IP tunnel is a very useful mechanism to solve many practical networking problems.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ICMP provides some useful queries and error reporting functions related to IP forwarding. </a:t>
            </a:r>
          </a:p>
        </p:txBody>
      </p:sp>
    </p:spTree>
    <p:extLst>
      <p:ext uri="{BB962C8B-B14F-4D97-AF65-F5344CB8AC3E}">
        <p14:creationId xmlns:p14="http://schemas.microsoft.com/office/powerpoint/2010/main" val="4065868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Forwarding, routing, and switching</a:t>
            </a:r>
            <a:endParaRPr lang="en-GB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3D06FA80-6385-4EEA-B707-000707870002}" type="slidenum">
              <a:rPr lang="en-GB"/>
              <a:pPr/>
              <a:t>6</a:t>
            </a:fld>
            <a:endParaRPr lang="en-GB"/>
          </a:p>
        </p:txBody>
      </p:sp>
      <p:sp>
        <p:nvSpPr>
          <p:cNvPr id="15257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Routing: the process by which nodes exchange topological information to build correct forwarding tables.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Routing protocols (OSPF, BGP, IS-IS, </a:t>
            </a:r>
            <a:r>
              <a:rPr lang="en-US" sz="2400" dirty="0" err="1"/>
              <a:t>etc</a:t>
            </a:r>
            <a:r>
              <a:rPr lang="en-US" sz="2400" dirty="0"/>
              <a:t>)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Forwarding: the operation of deciding the next-hop address to forward to.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Forwarding table vs routing table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Switching: the operation of moving a packet from an input port to an output port.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IP router: one that forwards IP packets for others.</a:t>
            </a:r>
          </a:p>
        </p:txBody>
      </p:sp>
    </p:spTree>
    <p:extLst>
      <p:ext uri="{BB962C8B-B14F-4D97-AF65-F5344CB8AC3E}">
        <p14:creationId xmlns:p14="http://schemas.microsoft.com/office/powerpoint/2010/main" val="267915607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9848" y="484632"/>
            <a:ext cx="10058400" cy="1039368"/>
          </a:xfrm>
        </p:spPr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EA7E287-0AD7-43C5-81E7-9064C62433A4}" type="slidenum">
              <a:rPr lang="en-GB"/>
              <a:pPr/>
              <a:t>60</a:t>
            </a:fld>
            <a:endParaRPr lang="en-GB"/>
          </a:p>
        </p:txBody>
      </p:sp>
      <p:sp>
        <p:nvSpPr>
          <p:cNvPr id="1310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069848" y="1676400"/>
            <a:ext cx="10058400" cy="4495800"/>
          </a:xfrm>
        </p:spPr>
        <p:txBody>
          <a:bodyPr>
            <a:normAutofit/>
          </a:bodyPr>
          <a:lstStyle/>
          <a:p>
            <a:pPr marL="609600" indent="-609600">
              <a:buClr>
                <a:schemeClr val="tx1"/>
              </a:buClr>
              <a:buFontTx/>
              <a:buAutoNum type="arabicPeriod"/>
            </a:pPr>
            <a:r>
              <a:rPr lang="en-US" sz="2800" dirty="0"/>
              <a:t>Chapter 1 of B. Davie and Y. </a:t>
            </a:r>
            <a:r>
              <a:rPr lang="en-US" sz="2800" dirty="0" err="1"/>
              <a:t>Rekhter</a:t>
            </a:r>
            <a:r>
              <a:rPr lang="en-US" sz="2800" dirty="0"/>
              <a:t>, MPLS: Technology and Applications, Morgan Kaufmann, 2000.</a:t>
            </a:r>
          </a:p>
          <a:p>
            <a:pPr marL="609600" indent="-609600">
              <a:buClr>
                <a:schemeClr val="tx1"/>
              </a:buClr>
              <a:buFontTx/>
              <a:buAutoNum type="arabicPeriod"/>
            </a:pPr>
            <a:r>
              <a:rPr lang="en-US" sz="2800" dirty="0"/>
              <a:t>M. Ruiz-Sanchez, et al, “Survey and Taxonomy of IP Address Lookup Algorithms,” </a:t>
            </a:r>
            <a:r>
              <a:rPr lang="en-US" sz="2800" i="1" dirty="0"/>
              <a:t>IEEE Network</a:t>
            </a:r>
            <a:r>
              <a:rPr lang="en-US" sz="2800" dirty="0"/>
              <a:t>, pp. 8-23, March/April, 2001.</a:t>
            </a:r>
          </a:p>
          <a:p>
            <a:pPr marL="609600" indent="-609600">
              <a:buClr>
                <a:schemeClr val="tx1"/>
              </a:buClr>
              <a:buFontTx/>
              <a:buAutoNum type="arabicPeriod"/>
            </a:pPr>
            <a:r>
              <a:rPr lang="en-US" sz="2800" dirty="0"/>
              <a:t>P. Gupta and N. McKeown, “Algorithms for Packet Classification,” </a:t>
            </a:r>
            <a:r>
              <a:rPr lang="en-US" sz="2800" i="1" dirty="0"/>
              <a:t>IEEE Network</a:t>
            </a:r>
            <a:r>
              <a:rPr lang="en-US" sz="2800" dirty="0"/>
              <a:t>, pp. 24-32, March/April, 2001.</a:t>
            </a:r>
          </a:p>
        </p:txBody>
      </p:sp>
    </p:spTree>
    <p:extLst>
      <p:ext uri="{BB962C8B-B14F-4D97-AF65-F5344CB8AC3E}">
        <p14:creationId xmlns:p14="http://schemas.microsoft.com/office/powerpoint/2010/main" val="176784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IP routing vs IP switching</a:t>
            </a:r>
            <a:endParaRPr lang="en-GB" dirty="0"/>
          </a:p>
        </p:txBody>
      </p:sp>
      <p:sp>
        <p:nvSpPr>
          <p:cNvPr id="2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79E366A-E607-4EE7-BD8E-0ABD377A4DDD}" type="slidenum">
              <a:rPr lang="en-GB"/>
              <a:pPr/>
              <a:t>7</a:t>
            </a:fld>
            <a:endParaRPr lang="en-GB"/>
          </a:p>
        </p:txBody>
      </p:sp>
      <p:sp>
        <p:nvSpPr>
          <p:cNvPr id="15565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5652" name="Rectangle 4"/>
          <p:cNvSpPr>
            <a:spLocks noChangeArrowheads="1"/>
          </p:cNvSpPr>
          <p:nvPr/>
        </p:nvSpPr>
        <p:spPr bwMode="auto">
          <a:xfrm>
            <a:off x="2927350" y="2062163"/>
            <a:ext cx="2305050" cy="29511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5654" name="Line 6"/>
          <p:cNvSpPr>
            <a:spLocks noChangeShapeType="1"/>
          </p:cNvSpPr>
          <p:nvPr/>
        </p:nvSpPr>
        <p:spPr bwMode="auto">
          <a:xfrm>
            <a:off x="2927350" y="3430588"/>
            <a:ext cx="2305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655" name="Text Box 7"/>
          <p:cNvSpPr txBox="1">
            <a:spLocks noChangeArrowheads="1"/>
          </p:cNvSpPr>
          <p:nvPr/>
        </p:nvSpPr>
        <p:spPr bwMode="auto">
          <a:xfrm>
            <a:off x="3216275" y="2349501"/>
            <a:ext cx="17287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IP routing protocol</a:t>
            </a:r>
            <a:endParaRPr lang="en-GB" sz="2400">
              <a:latin typeface="Times New Roman" pitchFamily="18" charset="0"/>
            </a:endParaRPr>
          </a:p>
        </p:txBody>
      </p:sp>
      <p:sp>
        <p:nvSpPr>
          <p:cNvPr id="155657" name="Text Box 9"/>
          <p:cNvSpPr txBox="1">
            <a:spLocks noChangeArrowheads="1"/>
          </p:cNvSpPr>
          <p:nvPr/>
        </p:nvSpPr>
        <p:spPr bwMode="auto">
          <a:xfrm>
            <a:off x="3216275" y="3717926"/>
            <a:ext cx="172878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Ethernet, Token ring, FDDI, etc</a:t>
            </a:r>
            <a:endParaRPr lang="en-GB" sz="2400">
              <a:latin typeface="Times New Roman" pitchFamily="18" charset="0"/>
            </a:endParaRPr>
          </a:p>
        </p:txBody>
      </p:sp>
      <p:sp>
        <p:nvSpPr>
          <p:cNvPr id="155658" name="Rectangle 10"/>
          <p:cNvSpPr>
            <a:spLocks noChangeArrowheads="1"/>
          </p:cNvSpPr>
          <p:nvPr/>
        </p:nvSpPr>
        <p:spPr bwMode="auto">
          <a:xfrm>
            <a:off x="6527800" y="2062163"/>
            <a:ext cx="2305050" cy="29511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5659" name="Line 11"/>
          <p:cNvSpPr>
            <a:spLocks noChangeShapeType="1"/>
          </p:cNvSpPr>
          <p:nvPr/>
        </p:nvSpPr>
        <p:spPr bwMode="auto">
          <a:xfrm>
            <a:off x="6527800" y="3430588"/>
            <a:ext cx="2305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660" name="Text Box 12"/>
          <p:cNvSpPr txBox="1">
            <a:spLocks noChangeArrowheads="1"/>
          </p:cNvSpPr>
          <p:nvPr/>
        </p:nvSpPr>
        <p:spPr bwMode="auto">
          <a:xfrm>
            <a:off x="6816725" y="2349501"/>
            <a:ext cx="17287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IP routing protocol</a:t>
            </a:r>
            <a:endParaRPr lang="en-GB" sz="2400">
              <a:latin typeface="Times New Roman" pitchFamily="18" charset="0"/>
            </a:endParaRPr>
          </a:p>
        </p:txBody>
      </p:sp>
      <p:sp>
        <p:nvSpPr>
          <p:cNvPr id="155661" name="Text Box 13"/>
          <p:cNvSpPr txBox="1">
            <a:spLocks noChangeArrowheads="1"/>
          </p:cNvSpPr>
          <p:nvPr/>
        </p:nvSpPr>
        <p:spPr bwMode="auto">
          <a:xfrm>
            <a:off x="6816725" y="3717926"/>
            <a:ext cx="172878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ATM (cell switching table)</a:t>
            </a:r>
            <a:endParaRPr lang="en-GB" sz="2400">
              <a:latin typeface="Times New Roman" pitchFamily="18" charset="0"/>
            </a:endParaRPr>
          </a:p>
        </p:txBody>
      </p:sp>
      <p:sp>
        <p:nvSpPr>
          <p:cNvPr id="155665" name="Line 17"/>
          <p:cNvSpPr>
            <a:spLocks noChangeShapeType="1"/>
          </p:cNvSpPr>
          <p:nvPr/>
        </p:nvSpPr>
        <p:spPr bwMode="auto">
          <a:xfrm>
            <a:off x="3000375" y="5013325"/>
            <a:ext cx="0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666" name="Line 18"/>
          <p:cNvSpPr>
            <a:spLocks noChangeShapeType="1"/>
          </p:cNvSpPr>
          <p:nvPr/>
        </p:nvSpPr>
        <p:spPr bwMode="auto">
          <a:xfrm>
            <a:off x="3359150" y="5013325"/>
            <a:ext cx="0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667" name="Line 19"/>
          <p:cNvSpPr>
            <a:spLocks noChangeShapeType="1"/>
          </p:cNvSpPr>
          <p:nvPr/>
        </p:nvSpPr>
        <p:spPr bwMode="auto">
          <a:xfrm>
            <a:off x="3719513" y="5013325"/>
            <a:ext cx="0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668" name="Line 20"/>
          <p:cNvSpPr>
            <a:spLocks noChangeShapeType="1"/>
          </p:cNvSpPr>
          <p:nvPr/>
        </p:nvSpPr>
        <p:spPr bwMode="auto">
          <a:xfrm>
            <a:off x="4079875" y="5013325"/>
            <a:ext cx="0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669" name="Line 21"/>
          <p:cNvSpPr>
            <a:spLocks noChangeShapeType="1"/>
          </p:cNvSpPr>
          <p:nvPr/>
        </p:nvSpPr>
        <p:spPr bwMode="auto">
          <a:xfrm>
            <a:off x="4440238" y="5013325"/>
            <a:ext cx="0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670" name="Line 22"/>
          <p:cNvSpPr>
            <a:spLocks noChangeShapeType="1"/>
          </p:cNvSpPr>
          <p:nvPr/>
        </p:nvSpPr>
        <p:spPr bwMode="auto">
          <a:xfrm>
            <a:off x="4800600" y="5013325"/>
            <a:ext cx="0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671" name="Line 23"/>
          <p:cNvSpPr>
            <a:spLocks noChangeShapeType="1"/>
          </p:cNvSpPr>
          <p:nvPr/>
        </p:nvSpPr>
        <p:spPr bwMode="auto">
          <a:xfrm>
            <a:off x="5159375" y="5013325"/>
            <a:ext cx="0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672" name="Line 24"/>
          <p:cNvSpPr>
            <a:spLocks noChangeShapeType="1"/>
          </p:cNvSpPr>
          <p:nvPr/>
        </p:nvSpPr>
        <p:spPr bwMode="auto">
          <a:xfrm>
            <a:off x="6600825" y="5013325"/>
            <a:ext cx="0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673" name="Line 25"/>
          <p:cNvSpPr>
            <a:spLocks noChangeShapeType="1"/>
          </p:cNvSpPr>
          <p:nvPr/>
        </p:nvSpPr>
        <p:spPr bwMode="auto">
          <a:xfrm>
            <a:off x="6959600" y="5013325"/>
            <a:ext cx="0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674" name="Line 26"/>
          <p:cNvSpPr>
            <a:spLocks noChangeShapeType="1"/>
          </p:cNvSpPr>
          <p:nvPr/>
        </p:nvSpPr>
        <p:spPr bwMode="auto">
          <a:xfrm>
            <a:off x="7319963" y="5013325"/>
            <a:ext cx="0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675" name="Line 27"/>
          <p:cNvSpPr>
            <a:spLocks noChangeShapeType="1"/>
          </p:cNvSpPr>
          <p:nvPr/>
        </p:nvSpPr>
        <p:spPr bwMode="auto">
          <a:xfrm>
            <a:off x="7680325" y="5013325"/>
            <a:ext cx="0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676" name="Line 28"/>
          <p:cNvSpPr>
            <a:spLocks noChangeShapeType="1"/>
          </p:cNvSpPr>
          <p:nvPr/>
        </p:nvSpPr>
        <p:spPr bwMode="auto">
          <a:xfrm>
            <a:off x="8040688" y="5013325"/>
            <a:ext cx="0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677" name="Line 29"/>
          <p:cNvSpPr>
            <a:spLocks noChangeShapeType="1"/>
          </p:cNvSpPr>
          <p:nvPr/>
        </p:nvSpPr>
        <p:spPr bwMode="auto">
          <a:xfrm>
            <a:off x="8401050" y="5013325"/>
            <a:ext cx="0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678" name="Line 30"/>
          <p:cNvSpPr>
            <a:spLocks noChangeShapeType="1"/>
          </p:cNvSpPr>
          <p:nvPr/>
        </p:nvSpPr>
        <p:spPr bwMode="auto">
          <a:xfrm>
            <a:off x="8759825" y="5013325"/>
            <a:ext cx="0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1378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IP forwarding problem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603AFFA-59F0-44DF-B458-40DAEE795DB1}" type="slidenum">
              <a:rPr lang="en-GB"/>
              <a:pPr/>
              <a:t>8</a:t>
            </a:fld>
            <a:endParaRPr lang="en-GB"/>
          </a:p>
        </p:txBody>
      </p:sp>
      <p:sp>
        <p:nvSpPr>
          <p:cNvPr id="10137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3200" dirty="0"/>
              <a:t>Assume that both routers and hosts already have appropriate routing tables in place.</a:t>
            </a:r>
          </a:p>
          <a:p>
            <a:pPr lvl="1"/>
            <a:r>
              <a:rPr lang="en-US" sz="2400" dirty="0"/>
              <a:t>Routing tables for routers are constructed from routing protocols or by hand.</a:t>
            </a:r>
          </a:p>
          <a:p>
            <a:pPr lvl="1"/>
            <a:r>
              <a:rPr lang="en-US" sz="2400" dirty="0"/>
              <a:t>Routing tables for hosts are constructed from other means (to be discussed later).</a:t>
            </a:r>
          </a:p>
          <a:p>
            <a:r>
              <a:rPr lang="en-US" sz="3200" dirty="0"/>
              <a:t>Problem: Given a forwarding table and an IP packet, how do hosts and routers make forwarding decisions?</a:t>
            </a:r>
          </a:p>
        </p:txBody>
      </p:sp>
    </p:spTree>
    <p:extLst>
      <p:ext uri="{BB962C8B-B14F-4D97-AF65-F5344CB8AC3E}">
        <p14:creationId xmlns:p14="http://schemas.microsoft.com/office/powerpoint/2010/main" val="18442567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IP forwarding mechanisms</a:t>
            </a: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AA348A04-CB0A-40E9-B93B-589B8B4611C7}" type="slidenum">
              <a:rPr lang="en-GB"/>
              <a:pPr/>
              <a:t>9</a:t>
            </a:fld>
            <a:endParaRPr lang="en-GB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F28DF8B-D8A5-A085-4525-8A20BA9E64A5}"/>
              </a:ext>
            </a:extLst>
          </p:cNvPr>
          <p:cNvGrpSpPr/>
          <p:nvPr/>
        </p:nvGrpSpPr>
        <p:grpSpPr>
          <a:xfrm>
            <a:off x="1524000" y="1828800"/>
            <a:ext cx="8382000" cy="4639691"/>
            <a:chOff x="2123256" y="1878038"/>
            <a:chExt cx="8077200" cy="4359275"/>
          </a:xfrm>
        </p:grpSpPr>
        <p:sp>
          <p:nvSpPr>
            <p:cNvPr id="106501" name="Text Box 5"/>
            <p:cNvSpPr txBox="1">
              <a:spLocks noChangeArrowheads="1"/>
            </p:cNvSpPr>
            <p:nvPr/>
          </p:nvSpPr>
          <p:spPr bwMode="auto">
            <a:xfrm>
              <a:off x="6314256" y="4011637"/>
              <a:ext cx="1828800" cy="1009650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000" dirty="0">
                  <a:latin typeface="Times New Roman" pitchFamily="18" charset="0"/>
                </a:rPr>
                <a:t>IP Output (compute the next hop)</a:t>
              </a:r>
            </a:p>
          </p:txBody>
        </p:sp>
        <p:sp>
          <p:nvSpPr>
            <p:cNvPr id="106505" name="Text Box 9"/>
            <p:cNvSpPr txBox="1">
              <a:spLocks noChangeArrowheads="1"/>
            </p:cNvSpPr>
            <p:nvPr/>
          </p:nvSpPr>
          <p:spPr bwMode="auto">
            <a:xfrm>
              <a:off x="2777306" y="4011637"/>
              <a:ext cx="2160588" cy="1009650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endParaRPr lang="en-US" sz="2000">
                <a:latin typeface="Times New Roman" pitchFamily="18" charset="0"/>
              </a:endParaRPr>
            </a:p>
            <a:p>
              <a:pPr algn="ctr" eaLnBrk="0" hangingPunct="0"/>
              <a:r>
                <a:rPr lang="en-US" sz="2000">
                  <a:latin typeface="Times New Roman" pitchFamily="18" charset="0"/>
                </a:rPr>
                <a:t>IP forwarding table</a:t>
              </a:r>
            </a:p>
            <a:p>
              <a:pPr algn="ctr" eaLnBrk="0" hangingPunct="0"/>
              <a:endParaRPr lang="en-US" sz="2000">
                <a:latin typeface="Times New Roman" pitchFamily="18" charset="0"/>
              </a:endParaRPr>
            </a:p>
          </p:txBody>
        </p:sp>
        <p:sp>
          <p:nvSpPr>
            <p:cNvPr id="106506" name="Line 10"/>
            <p:cNvSpPr>
              <a:spLocks noChangeShapeType="1"/>
            </p:cNvSpPr>
            <p:nvPr/>
          </p:nvSpPr>
          <p:spPr bwMode="auto">
            <a:xfrm>
              <a:off x="3952056" y="3249637"/>
              <a:ext cx="0" cy="762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07" name="Line 11"/>
            <p:cNvSpPr>
              <a:spLocks noChangeShapeType="1"/>
            </p:cNvSpPr>
            <p:nvPr/>
          </p:nvSpPr>
          <p:spPr bwMode="auto">
            <a:xfrm>
              <a:off x="4942656" y="4545037"/>
              <a:ext cx="1371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08" name="Line 12"/>
            <p:cNvSpPr>
              <a:spLocks noChangeShapeType="1"/>
            </p:cNvSpPr>
            <p:nvPr/>
          </p:nvSpPr>
          <p:spPr bwMode="auto">
            <a:xfrm>
              <a:off x="7228656" y="3249637"/>
              <a:ext cx="0" cy="762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10" name="Line 14"/>
            <p:cNvSpPr>
              <a:spLocks noChangeShapeType="1"/>
            </p:cNvSpPr>
            <p:nvPr/>
          </p:nvSpPr>
          <p:spPr bwMode="auto">
            <a:xfrm>
              <a:off x="7228656" y="5002237"/>
              <a:ext cx="0" cy="762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11" name="Text Box 15"/>
            <p:cNvSpPr txBox="1">
              <a:spLocks noChangeArrowheads="1"/>
            </p:cNvSpPr>
            <p:nvPr/>
          </p:nvSpPr>
          <p:spPr bwMode="auto">
            <a:xfrm>
              <a:off x="2123256" y="1878038"/>
              <a:ext cx="4325938" cy="1616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/>
              <a:r>
                <a:rPr lang="en-US" sz="2000" dirty="0">
                  <a:latin typeface="Times New Roman" pitchFamily="18" charset="0"/>
                </a:rPr>
                <a:t>Routing protocol (router only)</a:t>
              </a:r>
            </a:p>
            <a:p>
              <a:pPr eaLnBrk="0" hangingPunct="0"/>
              <a:r>
                <a:rPr lang="en-US" sz="2000" dirty="0">
                  <a:latin typeface="Times New Roman" pitchFamily="18" charset="0"/>
                </a:rPr>
                <a:t>ICMP redirect messages (host only)</a:t>
              </a:r>
            </a:p>
            <a:p>
              <a:pPr eaLnBrk="0" hangingPunct="0"/>
              <a:r>
                <a:rPr lang="en-US" sz="2000" dirty="0">
                  <a:latin typeface="Times New Roman" pitchFamily="18" charset="0"/>
                </a:rPr>
                <a:t>Router discovery protocol (host only)</a:t>
              </a:r>
            </a:p>
            <a:p>
              <a:pPr eaLnBrk="0" hangingPunct="0"/>
              <a:r>
                <a:rPr lang="en-US" sz="2000" dirty="0">
                  <a:latin typeface="Times New Roman" pitchFamily="18" charset="0"/>
                </a:rPr>
                <a:t>Manual configuration (router and host)</a:t>
              </a:r>
            </a:p>
            <a:p>
              <a:pPr eaLnBrk="0" hangingPunct="0"/>
              <a:endParaRPr lang="en-US" sz="2000" dirty="0">
                <a:latin typeface="Times New Roman" pitchFamily="18" charset="0"/>
              </a:endParaRPr>
            </a:p>
          </p:txBody>
        </p:sp>
        <p:sp>
          <p:nvSpPr>
            <p:cNvPr id="106512" name="Text Box 16"/>
            <p:cNvSpPr txBox="1">
              <a:spLocks noChangeArrowheads="1"/>
            </p:cNvSpPr>
            <p:nvPr/>
          </p:nvSpPr>
          <p:spPr bwMode="auto">
            <a:xfrm>
              <a:off x="6619056" y="2792438"/>
              <a:ext cx="13716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/>
              <a:r>
                <a:rPr lang="en-US" sz="2000">
                  <a:latin typeface="Times New Roman" pitchFamily="18" charset="0"/>
                </a:rPr>
                <a:t>IP packets</a:t>
              </a:r>
            </a:p>
          </p:txBody>
        </p:sp>
        <p:sp>
          <p:nvSpPr>
            <p:cNvPr id="106513" name="Text Box 17"/>
            <p:cNvSpPr txBox="1">
              <a:spLocks noChangeArrowheads="1"/>
            </p:cNvSpPr>
            <p:nvPr/>
          </p:nvSpPr>
          <p:spPr bwMode="auto">
            <a:xfrm>
              <a:off x="6771456" y="5840438"/>
              <a:ext cx="28194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2000">
                  <a:latin typeface="Times New Roman" pitchFamily="18" charset="0"/>
                </a:rPr>
                <a:t>Network interfaces</a:t>
              </a:r>
            </a:p>
          </p:txBody>
        </p:sp>
        <p:sp>
          <p:nvSpPr>
            <p:cNvPr id="106514" name="Line 18"/>
            <p:cNvSpPr>
              <a:spLocks noChangeShapeType="1"/>
            </p:cNvSpPr>
            <p:nvPr/>
          </p:nvSpPr>
          <p:spPr bwMode="auto">
            <a:xfrm flipH="1">
              <a:off x="8143056" y="4545037"/>
              <a:ext cx="914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15" name="Line 19"/>
            <p:cNvSpPr>
              <a:spLocks noChangeShapeType="1"/>
            </p:cNvSpPr>
            <p:nvPr/>
          </p:nvSpPr>
          <p:spPr bwMode="auto">
            <a:xfrm flipV="1">
              <a:off x="9057456" y="4545037"/>
              <a:ext cx="0" cy="1219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16" name="Text Box 20"/>
            <p:cNvSpPr txBox="1">
              <a:spLocks noChangeArrowheads="1"/>
            </p:cNvSpPr>
            <p:nvPr/>
          </p:nvSpPr>
          <p:spPr bwMode="auto">
            <a:xfrm>
              <a:off x="8600256" y="4087838"/>
              <a:ext cx="16002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/>
              <a:r>
                <a:rPr lang="en-US" sz="2000">
                  <a:latin typeface="Times New Roman" pitchFamily="18" charset="0"/>
                </a:rPr>
                <a:t>router only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00612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27975</TotalTime>
  <Words>2853</Words>
  <Application>Microsoft Office PowerPoint</Application>
  <PresentationFormat>Widescreen</PresentationFormat>
  <Paragraphs>557</Paragraphs>
  <Slides>60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60</vt:i4>
      </vt:variant>
    </vt:vector>
  </HeadingPairs>
  <TitlesOfParts>
    <vt:vector size="72" baseType="lpstr">
      <vt:lpstr>Arial</vt:lpstr>
      <vt:lpstr>Calibri</vt:lpstr>
      <vt:lpstr>Consolas</vt:lpstr>
      <vt:lpstr>Courier New</vt:lpstr>
      <vt:lpstr>Rockwell</vt:lpstr>
      <vt:lpstr>Rockwell Condensed</vt:lpstr>
      <vt:lpstr>Times New Roman</vt:lpstr>
      <vt:lpstr>Verdana</vt:lpstr>
      <vt:lpstr>Wingdings</vt:lpstr>
      <vt:lpstr>Wood Type</vt:lpstr>
      <vt:lpstr>Document</vt:lpstr>
      <vt:lpstr>Visio</vt:lpstr>
      <vt:lpstr>Internet protocol (Part 3: Forwarding)</vt:lpstr>
      <vt:lpstr>Content</vt:lpstr>
      <vt:lpstr>Routers vs switches</vt:lpstr>
      <vt:lpstr>a router needs to worry about</vt:lpstr>
      <vt:lpstr>IP forwarding</vt:lpstr>
      <vt:lpstr>Forwarding, routing, and switching</vt:lpstr>
      <vt:lpstr>IP routing vs IP switching</vt:lpstr>
      <vt:lpstr>The IP forwarding problem</vt:lpstr>
      <vt:lpstr>IP forwarding mechanisms</vt:lpstr>
      <vt:lpstr>Exercises</vt:lpstr>
      <vt:lpstr>Types of forwarding entries</vt:lpstr>
      <vt:lpstr>Forwarding tables in hosts</vt:lpstr>
      <vt:lpstr>Forwarding tables in hosts</vt:lpstr>
      <vt:lpstr>Exercises</vt:lpstr>
      <vt:lpstr>A subnet example</vt:lpstr>
      <vt:lpstr>Routing tables</vt:lpstr>
      <vt:lpstr>Exercises</vt:lpstr>
      <vt:lpstr>Bootstraping forwarding tables</vt:lpstr>
      <vt:lpstr>Characteristics of IP forwarding</vt:lpstr>
      <vt:lpstr>A unicast IP forwarding algorithm</vt:lpstr>
      <vt:lpstr>Exercises</vt:lpstr>
      <vt:lpstr>IP address lookup</vt:lpstr>
      <vt:lpstr>The IP address lookup problem</vt:lpstr>
      <vt:lpstr>Classless interdomain routing (CIDR)</vt:lpstr>
      <vt:lpstr>CIDR examples</vt:lpstr>
      <vt:lpstr>Prefix overlapping</vt:lpstr>
      <vt:lpstr>Prefix overlapping</vt:lpstr>
      <vt:lpstr>Prefix overlapping</vt:lpstr>
      <vt:lpstr>Difficulty with the classless addressing</vt:lpstr>
      <vt:lpstr>A classic solution based on binary tries</vt:lpstr>
      <vt:lpstr>A binary trie</vt:lpstr>
      <vt:lpstr>A binary trie</vt:lpstr>
      <vt:lpstr>Path-compressed tries</vt:lpstr>
      <vt:lpstr>Path-compressed tries</vt:lpstr>
      <vt:lpstr>Path-compressed tries</vt:lpstr>
      <vt:lpstr>Path-compressed tries</vt:lpstr>
      <vt:lpstr>Exercise</vt:lpstr>
      <vt:lpstr>Packet classification</vt:lpstr>
      <vt:lpstr>A packet classifier example</vt:lpstr>
      <vt:lpstr>A packet classifier example</vt:lpstr>
      <vt:lpstr>The packet classification problem</vt:lpstr>
      <vt:lpstr>An example (F1 and F2 could be addresses)</vt:lpstr>
      <vt:lpstr>A geometric representation of the classifer</vt:lpstr>
      <vt:lpstr>A d-dimensional hierarchical radix trie</vt:lpstr>
      <vt:lpstr>A d-dimensional hierarchical radix trie</vt:lpstr>
      <vt:lpstr>IP tunnels</vt:lpstr>
      <vt:lpstr>IP tunnels</vt:lpstr>
      <vt:lpstr>IP tunnels</vt:lpstr>
      <vt:lpstr>For example,</vt:lpstr>
      <vt:lpstr>Exercise</vt:lpstr>
      <vt:lpstr>IP tunnels usages</vt:lpstr>
      <vt:lpstr>ICMP messages</vt:lpstr>
      <vt:lpstr>ICMP router advertisement &amp; discovery</vt:lpstr>
      <vt:lpstr>ICMP router advertisement &amp; discovery</vt:lpstr>
      <vt:lpstr>ICMP redirect error message</vt:lpstr>
      <vt:lpstr>ICMP redirect error message</vt:lpstr>
      <vt:lpstr>ICMP redirect message</vt:lpstr>
      <vt:lpstr>Exercise</vt:lpstr>
      <vt:lpstr>Summary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Foundation</dc:title>
  <dc:creator>Rocky Chang</dc:creator>
  <cp:lastModifiedBy>Rocky Chang</cp:lastModifiedBy>
  <cp:revision>256</cp:revision>
  <dcterms:created xsi:type="dcterms:W3CDTF">2016-01-15T01:10:02Z</dcterms:created>
  <dcterms:modified xsi:type="dcterms:W3CDTF">2023-03-29T12:44:20Z</dcterms:modified>
</cp:coreProperties>
</file>